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47"/>
  </p:notesMasterIdLst>
  <p:sldIdLst>
    <p:sldId id="270" r:id="rId2"/>
    <p:sldId id="347" r:id="rId3"/>
    <p:sldId id="312" r:id="rId4"/>
    <p:sldId id="348" r:id="rId5"/>
    <p:sldId id="314" r:id="rId6"/>
    <p:sldId id="316" r:id="rId7"/>
    <p:sldId id="317" r:id="rId8"/>
    <p:sldId id="364" r:id="rId9"/>
    <p:sldId id="365" r:id="rId10"/>
    <p:sldId id="371" r:id="rId11"/>
    <p:sldId id="372" r:id="rId12"/>
    <p:sldId id="376" r:id="rId13"/>
    <p:sldId id="375" r:id="rId14"/>
    <p:sldId id="374" r:id="rId15"/>
    <p:sldId id="377" r:id="rId16"/>
    <p:sldId id="373" r:id="rId17"/>
    <p:sldId id="319" r:id="rId18"/>
    <p:sldId id="342" r:id="rId19"/>
    <p:sldId id="343" r:id="rId20"/>
    <p:sldId id="379" r:id="rId21"/>
    <p:sldId id="367" r:id="rId22"/>
    <p:sldId id="368" r:id="rId23"/>
    <p:sldId id="369" r:id="rId24"/>
    <p:sldId id="350" r:id="rId25"/>
    <p:sldId id="352" r:id="rId26"/>
    <p:sldId id="351" r:id="rId27"/>
    <p:sldId id="355" r:id="rId28"/>
    <p:sldId id="356" r:id="rId29"/>
    <p:sldId id="357" r:id="rId30"/>
    <p:sldId id="358" r:id="rId31"/>
    <p:sldId id="359" r:id="rId32"/>
    <p:sldId id="360" r:id="rId33"/>
    <p:sldId id="381" r:id="rId34"/>
    <p:sldId id="382" r:id="rId35"/>
    <p:sldId id="361" r:id="rId36"/>
    <p:sldId id="362" r:id="rId37"/>
    <p:sldId id="363" r:id="rId38"/>
    <p:sldId id="370" r:id="rId39"/>
    <p:sldId id="341" r:id="rId40"/>
    <p:sldId id="321" r:id="rId41"/>
    <p:sldId id="344" r:id="rId42"/>
    <p:sldId id="322" r:id="rId43"/>
    <p:sldId id="345" r:id="rId44"/>
    <p:sldId id="346" r:id="rId45"/>
    <p:sldId id="378" r:id="rId46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4F9CFF"/>
    <a:srgbClr val="333399"/>
    <a:srgbClr val="AFD3F0"/>
    <a:srgbClr val="F5F503"/>
    <a:srgbClr val="7EBA00"/>
    <a:srgbClr val="BEEEBE"/>
    <a:srgbClr val="589D5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90929"/>
  </p:normalViewPr>
  <p:slideViewPr>
    <p:cSldViewPr snapToGrid="0">
      <p:cViewPr varScale="1">
        <p:scale>
          <a:sx n="100" d="100"/>
          <a:sy n="100" d="100"/>
        </p:scale>
        <p:origin x="-45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EC8B5F7-1D6A-4309-845D-8ED5E334BDD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11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12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14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15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E7AD28-D2EB-4F7C-B4CF-55658D4917E8}" type="slidenum">
              <a:rPr lang="en-US"/>
              <a:pPr/>
              <a:t>17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DD1F40-72EE-4C1B-B78E-A63AC467DF53}" type="slidenum">
              <a:rPr lang="en-US"/>
              <a:pPr/>
              <a:t>18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1E57A-D09B-47AA-901C-02E29B5EDF5E}" type="slidenum">
              <a:rPr lang="en-US"/>
              <a:pPr/>
              <a:t>19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8B5F7-1D6A-4309-845D-8ED5E334BDD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129B12-81FD-4A42-BF2B-623469A39EBA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CB59C-5D6F-45F5-A09E-EA80FB00FE6C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362322-B6CF-4492-B520-F4CFA4D5B224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71E1FD-5125-4234-98E7-095068EA276A}" type="slidenum">
              <a:rPr lang="en-US"/>
              <a:pPr/>
              <a:t>24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BF78B3-5FA1-4A93-BB15-25B7FA5BB49D}" type="slidenum">
              <a:rPr lang="en-US"/>
              <a:pPr/>
              <a:t>25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D6F15-297F-4AE5-A583-1170109225EA}" type="slidenum">
              <a:rPr lang="en-US"/>
              <a:pPr/>
              <a:t>26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DACE0-918A-43B6-85AD-09CD9959532B}" type="slidenum">
              <a:rPr lang="en-US"/>
              <a:pPr/>
              <a:t>27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D4C635-97BC-46CA-8442-22AB62662CCE}" type="slidenum">
              <a:rPr lang="en-US"/>
              <a:pPr/>
              <a:t>28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A3ACBF-7C73-458B-9634-7E1DDD8133C7}" type="slidenum">
              <a:rPr lang="en-US"/>
              <a:pPr/>
              <a:t>29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2BDC46-0293-4BFC-A5F0-B11B4B705663}" type="slidenum">
              <a:rPr lang="en-US"/>
              <a:pPr/>
              <a:t>3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6F0E14-6B72-40FE-9A7C-569BA284676E}" type="slidenum">
              <a:rPr lang="en-US"/>
              <a:pPr/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BFD86B-DF02-47A3-9499-E744E47F1F79}" type="slidenum">
              <a:rPr lang="en-US"/>
              <a:pPr/>
              <a:t>31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FA1E4-F5B9-4187-91F7-AC57BF035E9E}" type="slidenum">
              <a:rPr lang="en-US"/>
              <a:pPr/>
              <a:t>32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B02215-359B-441E-941D-AE2793A4387E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3274DA-B0BC-41E3-ABB9-CF730554909C}" type="slidenum">
              <a:rPr lang="en-US"/>
              <a:pPr/>
              <a:t>34</a:t>
            </a:fld>
            <a:endParaRPr lang="en-US"/>
          </a:p>
        </p:txBody>
      </p:sp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D773D-39D3-4084-9BC8-A114FCDC294C}" type="slidenum">
              <a:rPr lang="en-US"/>
              <a:pPr/>
              <a:t>35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F7237F-6D08-4026-B552-697D9495A053}" type="slidenum">
              <a:rPr lang="en-US"/>
              <a:pPr/>
              <a:t>36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1F6242-AF7E-4029-8937-BF9FD3970D09}" type="slidenum">
              <a:rPr lang="en-US"/>
              <a:pPr/>
              <a:t>37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783089-65FC-47B6-A672-9629D75B152F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0AB35-6ECA-4B97-BAEA-5DA48A8BF42E}" type="slidenum">
              <a:rPr lang="en-US"/>
              <a:pPr/>
              <a:t>39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45DA2-9CC8-4126-9367-E72E74B3EAAB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B96088-9110-4A35-99E5-592E52AA284D}" type="slidenum">
              <a:rPr lang="en-US"/>
              <a:pPr/>
              <a:t>40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20E2DF-5941-43A2-84BD-36AA31257AF3}" type="slidenum">
              <a:rPr lang="en-US"/>
              <a:pPr/>
              <a:t>41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ACDC3-228A-4128-8584-98F46C6D11CA}" type="slidenum">
              <a:rPr lang="en-US"/>
              <a:pPr/>
              <a:t>42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42244-A91A-47AC-BB52-A7A1EB4ADDA4}" type="slidenum">
              <a:rPr lang="en-US"/>
              <a:pPr/>
              <a:t>43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94D49D-5075-42A1-AC66-DDB62D745EF8}" type="slidenum">
              <a:rPr lang="en-US"/>
              <a:pPr/>
              <a:t>44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F91F5-82AF-4B6E-88A7-3C2CCA2E106B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3BDA8-2A03-4360-BA55-B7AA06D8E237}" type="slidenum">
              <a:rPr lang="en-US"/>
              <a:pPr/>
              <a:t>5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B0BEB0-570B-4A0B-AD27-0842C04D41E8}" type="slidenum">
              <a:rPr lang="en-US"/>
              <a:pPr/>
              <a:t>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22364-6552-4C6C-B029-B4123E48C592}" type="slidenum">
              <a:rPr lang="en-US"/>
              <a:pPr/>
              <a:t>7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E9A080-637F-4638-AAC8-D2EB9DB4EF2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470948-AD20-41A6-AB79-08EC0BB57F51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B91D90-D51C-4C99-9177-23AA2B0BFF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4E2ED5-D4BC-40F0-A11F-C69671BD74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06793-752F-4E7E-BAC3-F0AB6F4B8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29A9288-4870-43F3-BC74-62DF38E41C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D04ED-6865-4349-BE92-794675ACD1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89760-F99B-449F-8DFA-8CD6838E43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D5BE4-38B9-4680-B4B6-C58A25C8882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983D11-2C61-4360-BCBF-C996FF57D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549EA-0025-4DCE-9625-3155C341C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4333B-34C7-416A-A3F6-9F0515C9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AAD78D-E4D8-413E-B713-384D90CFE2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CC6EF2-A17D-4FF2-81D7-537835B717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9B62AD8-5634-4D03-A25D-CC0F3F14A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halkboar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1660525" y="2055813"/>
            <a:ext cx="5854700" cy="4375150"/>
            <a:chOff x="1221" y="408"/>
            <a:chExt cx="3267" cy="2416"/>
          </a:xfrm>
        </p:grpSpPr>
        <p:pic>
          <p:nvPicPr>
            <p:cNvPr id="18435" name="Picture 3" descr="T. Wittman, Scripps.jpg                                        000C5F70Mats Powerbook                 ABA78158: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1" y="472"/>
              <a:ext cx="3267" cy="2352"/>
            </a:xfrm>
            <a:prstGeom prst="rect">
              <a:avLst/>
            </a:prstGeom>
            <a:noFill/>
          </p:spPr>
        </p:pic>
        <p:sp>
          <p:nvSpPr>
            <p:cNvPr id="18436" name="Text Box 4"/>
            <p:cNvSpPr txBox="1">
              <a:spLocks noChangeArrowheads="1"/>
            </p:cNvSpPr>
            <p:nvPr/>
          </p:nvSpPr>
          <p:spPr bwMode="auto">
            <a:xfrm>
              <a:off x="3349" y="2577"/>
              <a:ext cx="100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000" b="0">
                  <a:solidFill>
                    <a:schemeClr val="folHlink"/>
                  </a:solidFill>
                  <a:latin typeface="Helvetica" charset="0"/>
                </a:rPr>
                <a:t>(Image: T. Wittman, Scripps)</a:t>
              </a:r>
              <a:endParaRPr lang="en-US" sz="1000" b="0">
                <a:solidFill>
                  <a:schemeClr val="folHlink"/>
                </a:solidFill>
              </a:endParaRPr>
            </a:p>
          </p:txBody>
        </p:sp>
        <p:sp>
          <p:nvSpPr>
            <p:cNvPr id="18437" name="Line 5"/>
            <p:cNvSpPr>
              <a:spLocks noChangeShapeType="1"/>
            </p:cNvSpPr>
            <p:nvPr/>
          </p:nvSpPr>
          <p:spPr bwMode="auto">
            <a:xfrm>
              <a:off x="4488" y="408"/>
              <a:ext cx="0" cy="24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762000" y="417513"/>
            <a:ext cx="7620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CC"/>
                </a:solidFill>
                <a:latin typeface="Chalkboard" charset="0"/>
              </a:rPr>
              <a:t>Principles &amp; Practice of Light Microscopy </a:t>
            </a:r>
            <a:r>
              <a:rPr lang="en-US" dirty="0" smtClean="0">
                <a:solidFill>
                  <a:srgbClr val="CC00CC"/>
                </a:solidFill>
                <a:latin typeface="Chalkboard" charset="0"/>
              </a:rPr>
              <a:t>6</a:t>
            </a:r>
            <a:endParaRPr lang="en-US" dirty="0">
              <a:solidFill>
                <a:srgbClr val="CC00CC"/>
              </a:solidFill>
              <a:latin typeface="Chalkboard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443788" y="1177925"/>
            <a:ext cx="185737" cy="50625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527" name="Rectangle 95"/>
          <p:cNvSpPr>
            <a:spLocks noChangeArrowheads="1"/>
          </p:cNvSpPr>
          <p:nvPr/>
        </p:nvSpPr>
        <p:spPr bwMode="auto">
          <a:xfrm>
            <a:off x="762000" y="898525"/>
            <a:ext cx="76200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66FFFF"/>
                </a:solidFill>
                <a:latin typeface="Chalkboard" charset="0"/>
              </a:rPr>
              <a:t>Special Techniques</a:t>
            </a:r>
          </a:p>
        </p:txBody>
      </p:sp>
      <p:sp>
        <p:nvSpPr>
          <p:cNvPr id="18528" name="Rectangle 96"/>
          <p:cNvSpPr>
            <a:spLocks noChangeArrowheads="1"/>
          </p:cNvSpPr>
          <p:nvPr/>
        </p:nvSpPr>
        <p:spPr bwMode="auto">
          <a:xfrm>
            <a:off x="304800" y="1379538"/>
            <a:ext cx="8839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66FFFF"/>
                </a:solidFill>
                <a:latin typeface="Chalkboard" charset="0"/>
              </a:rPr>
              <a:t>(FRET</a:t>
            </a:r>
            <a:r>
              <a:rPr lang="en-US" dirty="0">
                <a:solidFill>
                  <a:srgbClr val="66FFFF"/>
                </a:solidFill>
                <a:latin typeface="Chalkboard" charset="0"/>
              </a:rPr>
              <a:t>, FRAP , FLIP , FLIM , FCS, molecular sensors…)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for </a:t>
            </a:r>
            <a:r>
              <a:rPr lang="en-US" dirty="0" err="1" smtClean="0"/>
              <a:t>photoactivation</a:t>
            </a:r>
            <a:r>
              <a:rPr lang="en-US" dirty="0" smtClean="0"/>
              <a:t> / </a:t>
            </a:r>
            <a:r>
              <a:rPr lang="en-US" dirty="0" err="1" smtClean="0"/>
              <a:t>photobleaching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Need: controlled illumination of a region in the sample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390650" y="0"/>
            <a:ext cx="6286500" cy="762000"/>
          </a:xfrm>
        </p:spPr>
        <p:txBody>
          <a:bodyPr/>
          <a:lstStyle/>
          <a:p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 microscope</a:t>
            </a:r>
            <a:endParaRPr lang="en-US" dirty="0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624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496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9210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987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2003662" y="1952625"/>
            <a:ext cx="1723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Projection </a:t>
            </a:r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Lens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941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794" name="Freeform 2"/>
          <p:cNvSpPr>
            <a:spLocks/>
          </p:cNvSpPr>
          <p:nvPr/>
        </p:nvSpPr>
        <p:spPr bwMode="auto">
          <a:xfrm rot="5400000">
            <a:off x="4403725" y="16002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Freeform 3"/>
          <p:cNvSpPr>
            <a:spLocks/>
          </p:cNvSpPr>
          <p:nvPr/>
        </p:nvSpPr>
        <p:spPr bwMode="auto">
          <a:xfrm rot="16200000" flipV="1">
            <a:off x="4406900" y="27320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Freeform 4"/>
          <p:cNvSpPr>
            <a:spLocks/>
          </p:cNvSpPr>
          <p:nvPr/>
        </p:nvSpPr>
        <p:spPr bwMode="auto">
          <a:xfrm rot="5400000">
            <a:off x="4389437" y="35956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305300" y="41687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4248150" y="1562042"/>
            <a:ext cx="425450" cy="2603560"/>
            <a:chOff x="4248150" y="2590742"/>
            <a:chExt cx="425450" cy="2603560"/>
          </a:xfrm>
        </p:grpSpPr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4302125" y="2590953"/>
              <a:ext cx="371475" cy="2585885"/>
            </a:xfrm>
            <a:custGeom>
              <a:avLst/>
              <a:gdLst>
                <a:gd name="connsiteX0" fmla="*/ 4196 w 11368"/>
                <a:gd name="connsiteY0" fmla="*/ 10015 h 10015"/>
                <a:gd name="connsiteX1" fmla="*/ 0 w 11368"/>
                <a:gd name="connsiteY1" fmla="*/ 9265 h 10015"/>
                <a:gd name="connsiteX2" fmla="*/ 0 w 11368"/>
                <a:gd name="connsiteY2" fmla="*/ 6931 h 10015"/>
                <a:gd name="connsiteX3" fmla="*/ 10000 w 11368"/>
                <a:gd name="connsiteY3" fmla="*/ 3596 h 10015"/>
                <a:gd name="connsiteX4" fmla="*/ 11368 w 11368"/>
                <a:gd name="connsiteY4" fmla="*/ 0 h 10015"/>
                <a:gd name="connsiteX0" fmla="*/ 4196 w 10000"/>
                <a:gd name="connsiteY0" fmla="*/ 10015 h 10015"/>
                <a:gd name="connsiteX1" fmla="*/ 0 w 10000"/>
                <a:gd name="connsiteY1" fmla="*/ 9265 h 10015"/>
                <a:gd name="connsiteX2" fmla="*/ 0 w 10000"/>
                <a:gd name="connsiteY2" fmla="*/ 6931 h 10015"/>
                <a:gd name="connsiteX3" fmla="*/ 10000 w 10000"/>
                <a:gd name="connsiteY3" fmla="*/ 3596 h 10015"/>
                <a:gd name="connsiteX4" fmla="*/ 9316 w 10000"/>
                <a:gd name="connsiteY4" fmla="*/ 0 h 10015"/>
                <a:gd name="connsiteX0" fmla="*/ 4196 w 10000"/>
                <a:gd name="connsiteY0" fmla="*/ 8104 h 8104"/>
                <a:gd name="connsiteX1" fmla="*/ 0 w 10000"/>
                <a:gd name="connsiteY1" fmla="*/ 7354 h 8104"/>
                <a:gd name="connsiteX2" fmla="*/ 0 w 10000"/>
                <a:gd name="connsiteY2" fmla="*/ 5020 h 8104"/>
                <a:gd name="connsiteX3" fmla="*/ 10000 w 10000"/>
                <a:gd name="connsiteY3" fmla="*/ 1685 h 8104"/>
                <a:gd name="connsiteX4" fmla="*/ 9316 w 10000"/>
                <a:gd name="connsiteY4" fmla="*/ 0 h 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4">
                  <a:moveTo>
                    <a:pt x="4196" y="8104"/>
                  </a:moveTo>
                  <a:lnTo>
                    <a:pt x="0" y="7354"/>
                  </a:lnTo>
                  <a:lnTo>
                    <a:pt x="0" y="5020"/>
                  </a:lnTo>
                  <a:lnTo>
                    <a:pt x="10000" y="1685"/>
                  </a:lnTo>
                  <a:lnTo>
                    <a:pt x="9316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4248150" y="2590742"/>
              <a:ext cx="373063" cy="2603560"/>
            </a:xfrm>
            <a:custGeom>
              <a:avLst/>
              <a:gdLst>
                <a:gd name="connsiteX0" fmla="*/ 5625 w 10000"/>
                <a:gd name="connsiteY0" fmla="*/ 9995 h 9995"/>
                <a:gd name="connsiteX1" fmla="*/ 10000 w 10000"/>
                <a:gd name="connsiteY1" fmla="*/ 9195 h 9995"/>
                <a:gd name="connsiteX2" fmla="*/ 10000 w 10000"/>
                <a:gd name="connsiteY2" fmla="*/ 6879 h 9995"/>
                <a:gd name="connsiteX3" fmla="*/ 0 w 10000"/>
                <a:gd name="connsiteY3" fmla="*/ 3570 h 9995"/>
                <a:gd name="connsiteX4" fmla="*/ 511 w 10000"/>
                <a:gd name="connsiteY4" fmla="*/ 0 h 9995"/>
                <a:gd name="connsiteX0" fmla="*/ 5625 w 10000"/>
                <a:gd name="connsiteY0" fmla="*/ 8103 h 8103"/>
                <a:gd name="connsiteX1" fmla="*/ 10000 w 10000"/>
                <a:gd name="connsiteY1" fmla="*/ 7303 h 8103"/>
                <a:gd name="connsiteX2" fmla="*/ 10000 w 10000"/>
                <a:gd name="connsiteY2" fmla="*/ 4985 h 8103"/>
                <a:gd name="connsiteX3" fmla="*/ 0 w 10000"/>
                <a:gd name="connsiteY3" fmla="*/ 1675 h 8103"/>
                <a:gd name="connsiteX4" fmla="*/ 511 w 1000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3">
                  <a:moveTo>
                    <a:pt x="5625" y="8103"/>
                  </a:moveTo>
                  <a:lnTo>
                    <a:pt x="10000" y="7303"/>
                  </a:lnTo>
                  <a:lnTo>
                    <a:pt x="10000" y="4985"/>
                  </a:lnTo>
                  <a:lnTo>
                    <a:pt x="0" y="1675"/>
                  </a:lnTo>
                  <a:cubicBezTo>
                    <a:pt x="170" y="484"/>
                    <a:pt x="341" y="1191"/>
                    <a:pt x="511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035425" y="1562141"/>
            <a:ext cx="708849" cy="2603460"/>
            <a:chOff x="4035425" y="2590841"/>
            <a:chExt cx="708849" cy="2603460"/>
          </a:xfrm>
        </p:grpSpPr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4067175" y="2590855"/>
              <a:ext cx="581038" cy="2592333"/>
            </a:xfrm>
            <a:custGeom>
              <a:avLst/>
              <a:gdLst>
                <a:gd name="connsiteX0" fmla="*/ 6453 w 7291"/>
                <a:gd name="connsiteY0" fmla="*/ 8092 h 8092"/>
                <a:gd name="connsiteX1" fmla="*/ 4492 w 7291"/>
                <a:gd name="connsiteY1" fmla="*/ 7345 h 8092"/>
                <a:gd name="connsiteX2" fmla="*/ 0 w 7291"/>
                <a:gd name="connsiteY2" fmla="*/ 4903 h 8092"/>
                <a:gd name="connsiteX3" fmla="*/ 5341 w 7291"/>
                <a:gd name="connsiteY3" fmla="*/ 1693 h 8092"/>
                <a:gd name="connsiteX4" fmla="*/ 7291 w 7291"/>
                <a:gd name="connsiteY4" fmla="*/ 0 h 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1" h="8092">
                  <a:moveTo>
                    <a:pt x="6453" y="8092"/>
                  </a:moveTo>
                  <a:lnTo>
                    <a:pt x="4492" y="7345"/>
                  </a:lnTo>
                  <a:lnTo>
                    <a:pt x="0" y="4903"/>
                  </a:lnTo>
                  <a:lnTo>
                    <a:pt x="5341" y="1693"/>
                  </a:lnTo>
                  <a:lnTo>
                    <a:pt x="7291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4035425" y="2590841"/>
              <a:ext cx="708849" cy="2603460"/>
            </a:xfrm>
            <a:custGeom>
              <a:avLst/>
              <a:gdLst>
                <a:gd name="connsiteX0" fmla="*/ 6586 w 8554"/>
                <a:gd name="connsiteY0" fmla="*/ 10232 h 10232"/>
                <a:gd name="connsiteX1" fmla="*/ 8554 w 8554"/>
                <a:gd name="connsiteY1" fmla="*/ 9432 h 10232"/>
                <a:gd name="connsiteX2" fmla="*/ 4391 w 8554"/>
                <a:gd name="connsiteY2" fmla="*/ 7033 h 10232"/>
                <a:gd name="connsiteX3" fmla="*/ 0 w 8554"/>
                <a:gd name="connsiteY3" fmla="*/ 3917 h 10232"/>
                <a:gd name="connsiteX4" fmla="*/ 5556 w 8554"/>
                <a:gd name="connsiteY4" fmla="*/ 0 h 10232"/>
                <a:gd name="connsiteX0" fmla="*/ 7699 w 10000"/>
                <a:gd name="connsiteY0" fmla="*/ 9768 h 9768"/>
                <a:gd name="connsiteX1" fmla="*/ 10000 w 10000"/>
                <a:gd name="connsiteY1" fmla="*/ 8986 h 9768"/>
                <a:gd name="connsiteX2" fmla="*/ 5133 w 10000"/>
                <a:gd name="connsiteY2" fmla="*/ 6642 h 9768"/>
                <a:gd name="connsiteX3" fmla="*/ 0 w 10000"/>
                <a:gd name="connsiteY3" fmla="*/ 3596 h 9768"/>
                <a:gd name="connsiteX4" fmla="*/ 5420 w 10000"/>
                <a:gd name="connsiteY4" fmla="*/ 0 h 9768"/>
                <a:gd name="connsiteX0" fmla="*/ 7699 w 10000"/>
                <a:gd name="connsiteY0" fmla="*/ 10000 h 10000"/>
                <a:gd name="connsiteX1" fmla="*/ 10000 w 10000"/>
                <a:gd name="connsiteY1" fmla="*/ 9199 h 10000"/>
                <a:gd name="connsiteX2" fmla="*/ 5133 w 10000"/>
                <a:gd name="connsiteY2" fmla="*/ 6800 h 10000"/>
                <a:gd name="connsiteX3" fmla="*/ 0 w 10000"/>
                <a:gd name="connsiteY3" fmla="*/ 3681 h 10000"/>
                <a:gd name="connsiteX4" fmla="*/ 5420 w 10000"/>
                <a:gd name="connsiteY4" fmla="*/ 0 h 10000"/>
                <a:gd name="connsiteX0" fmla="*/ 7699 w 10000"/>
                <a:gd name="connsiteY0" fmla="*/ 10000 h 10000"/>
                <a:gd name="connsiteX1" fmla="*/ 10000 w 10000"/>
                <a:gd name="connsiteY1" fmla="*/ 9199 h 10000"/>
                <a:gd name="connsiteX2" fmla="*/ 5133 w 10000"/>
                <a:gd name="connsiteY2" fmla="*/ 6800 h 10000"/>
                <a:gd name="connsiteX3" fmla="*/ 0 w 10000"/>
                <a:gd name="connsiteY3" fmla="*/ 3681 h 10000"/>
                <a:gd name="connsiteX4" fmla="*/ 6495 w 10000"/>
                <a:gd name="connsiteY4" fmla="*/ 0 h 10000"/>
                <a:gd name="connsiteX0" fmla="*/ 7699 w 10000"/>
                <a:gd name="connsiteY0" fmla="*/ 8103 h 8103"/>
                <a:gd name="connsiteX1" fmla="*/ 10000 w 10000"/>
                <a:gd name="connsiteY1" fmla="*/ 7302 h 8103"/>
                <a:gd name="connsiteX2" fmla="*/ 5133 w 10000"/>
                <a:gd name="connsiteY2" fmla="*/ 4903 h 8103"/>
                <a:gd name="connsiteX3" fmla="*/ 0 w 10000"/>
                <a:gd name="connsiteY3" fmla="*/ 1784 h 8103"/>
                <a:gd name="connsiteX4" fmla="*/ 3270 w 10000"/>
                <a:gd name="connsiteY4" fmla="*/ 0 h 8103"/>
                <a:gd name="connsiteX0" fmla="*/ 7699 w 10000"/>
                <a:gd name="connsiteY0" fmla="*/ 10000 h 10000"/>
                <a:gd name="connsiteX1" fmla="*/ 10000 w 10000"/>
                <a:gd name="connsiteY1" fmla="*/ 9011 h 10000"/>
                <a:gd name="connsiteX2" fmla="*/ 5133 w 10000"/>
                <a:gd name="connsiteY2" fmla="*/ 6051 h 10000"/>
                <a:gd name="connsiteX3" fmla="*/ 0 w 10000"/>
                <a:gd name="connsiteY3" fmla="*/ 2202 h 10000"/>
                <a:gd name="connsiteX4" fmla="*/ 327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7699" y="10000"/>
                  </a:moveTo>
                  <a:lnTo>
                    <a:pt x="10000" y="9011"/>
                  </a:lnTo>
                  <a:lnTo>
                    <a:pt x="5133" y="6051"/>
                  </a:lnTo>
                  <a:lnTo>
                    <a:pt x="0" y="2202"/>
                  </a:lnTo>
                  <a:lnTo>
                    <a:pt x="327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178154" y="1562114"/>
            <a:ext cx="708172" cy="2600312"/>
            <a:chOff x="4178154" y="2590814"/>
            <a:chExt cx="708172" cy="2600312"/>
          </a:xfrm>
        </p:grpSpPr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4267236" y="2590889"/>
              <a:ext cx="588928" cy="2589124"/>
            </a:xfrm>
            <a:custGeom>
              <a:avLst/>
              <a:gdLst>
                <a:gd name="connsiteX0" fmla="*/ 937 w 7390"/>
                <a:gd name="connsiteY0" fmla="*/ 8090 h 8090"/>
                <a:gd name="connsiteX1" fmla="*/ 2898 w 7390"/>
                <a:gd name="connsiteY1" fmla="*/ 7342 h 8090"/>
                <a:gd name="connsiteX2" fmla="*/ 7390 w 7390"/>
                <a:gd name="connsiteY2" fmla="*/ 4896 h 8090"/>
                <a:gd name="connsiteX3" fmla="*/ 2049 w 7390"/>
                <a:gd name="connsiteY3" fmla="*/ 1682 h 8090"/>
                <a:gd name="connsiteX4" fmla="*/ 0 w 7390"/>
                <a:gd name="connsiteY4" fmla="*/ 0 h 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0" h="8090">
                  <a:moveTo>
                    <a:pt x="937" y="8090"/>
                  </a:moveTo>
                  <a:lnTo>
                    <a:pt x="2898" y="7342"/>
                  </a:lnTo>
                  <a:lnTo>
                    <a:pt x="7390" y="4896"/>
                  </a:lnTo>
                  <a:lnTo>
                    <a:pt x="2049" y="16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4178154" y="2590814"/>
              <a:ext cx="708172" cy="2600312"/>
            </a:xfrm>
            <a:custGeom>
              <a:avLst/>
              <a:gdLst>
                <a:gd name="connsiteX0" fmla="*/ 1954 w 8497"/>
                <a:gd name="connsiteY0" fmla="*/ 9985 h 9985"/>
                <a:gd name="connsiteX1" fmla="*/ 0 w 8497"/>
                <a:gd name="connsiteY1" fmla="*/ 9185 h 9985"/>
                <a:gd name="connsiteX2" fmla="*/ 4135 w 8497"/>
                <a:gd name="connsiteY2" fmla="*/ 6784 h 9985"/>
                <a:gd name="connsiteX3" fmla="*/ 8497 w 8497"/>
                <a:gd name="connsiteY3" fmla="*/ 3666 h 9985"/>
                <a:gd name="connsiteX4" fmla="*/ 4726 w 8497"/>
                <a:gd name="connsiteY4" fmla="*/ 0 h 9985"/>
                <a:gd name="connsiteX0" fmla="*/ 2300 w 10000"/>
                <a:gd name="connsiteY0" fmla="*/ 10000 h 10000"/>
                <a:gd name="connsiteX1" fmla="*/ 0 w 10000"/>
                <a:gd name="connsiteY1" fmla="*/ 9199 h 10000"/>
                <a:gd name="connsiteX2" fmla="*/ 4866 w 10000"/>
                <a:gd name="connsiteY2" fmla="*/ 6794 h 10000"/>
                <a:gd name="connsiteX3" fmla="*/ 10000 w 10000"/>
                <a:gd name="connsiteY3" fmla="*/ 3672 h 10000"/>
                <a:gd name="connsiteX4" fmla="*/ 3409 w 10000"/>
                <a:gd name="connsiteY4" fmla="*/ 0 h 10000"/>
                <a:gd name="connsiteX0" fmla="*/ 2300 w 10000"/>
                <a:gd name="connsiteY0" fmla="*/ 8101 h 8101"/>
                <a:gd name="connsiteX1" fmla="*/ 0 w 10000"/>
                <a:gd name="connsiteY1" fmla="*/ 7300 h 8101"/>
                <a:gd name="connsiteX2" fmla="*/ 4866 w 10000"/>
                <a:gd name="connsiteY2" fmla="*/ 4895 h 8101"/>
                <a:gd name="connsiteX3" fmla="*/ 10000 w 10000"/>
                <a:gd name="connsiteY3" fmla="*/ 1773 h 8101"/>
                <a:gd name="connsiteX4" fmla="*/ 6637 w 10000"/>
                <a:gd name="connsiteY4" fmla="*/ 0 h 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1">
                  <a:moveTo>
                    <a:pt x="2300" y="8101"/>
                  </a:moveTo>
                  <a:lnTo>
                    <a:pt x="0" y="7300"/>
                  </a:lnTo>
                  <a:lnTo>
                    <a:pt x="4866" y="4895"/>
                  </a:lnTo>
                  <a:lnTo>
                    <a:pt x="10000" y="1773"/>
                  </a:lnTo>
                  <a:lnTo>
                    <a:pt x="663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4097338" y="36369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4660900" y="36369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>
            <a:off x="4683125" y="4170363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687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703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28676" y="4667250"/>
            <a:ext cx="7572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+mj-lt"/>
              </a:rPr>
              <a:t>Use mirrors to adjust angle at back focal plane – changes location of laser spot at sample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390650" y="0"/>
            <a:ext cx="6286500" cy="762000"/>
          </a:xfrm>
        </p:spPr>
        <p:txBody>
          <a:bodyPr/>
          <a:lstStyle/>
          <a:p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 microscope</a:t>
            </a:r>
            <a:endParaRPr lang="en-US" dirty="0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624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496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9210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987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2003662" y="1952625"/>
            <a:ext cx="1723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Projection </a:t>
            </a:r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Lens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941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794" name="Freeform 2"/>
          <p:cNvSpPr>
            <a:spLocks/>
          </p:cNvSpPr>
          <p:nvPr/>
        </p:nvSpPr>
        <p:spPr bwMode="auto">
          <a:xfrm rot="5400000">
            <a:off x="4403725" y="160020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Freeform 3"/>
          <p:cNvSpPr>
            <a:spLocks/>
          </p:cNvSpPr>
          <p:nvPr/>
        </p:nvSpPr>
        <p:spPr bwMode="auto">
          <a:xfrm rot="16200000" flipV="1">
            <a:off x="4406900" y="2732088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Freeform 4"/>
          <p:cNvSpPr>
            <a:spLocks/>
          </p:cNvSpPr>
          <p:nvPr/>
        </p:nvSpPr>
        <p:spPr bwMode="auto">
          <a:xfrm rot="5400000">
            <a:off x="4389437" y="3595688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305300" y="4168775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2"/>
          <p:cNvGrpSpPr/>
          <p:nvPr/>
        </p:nvGrpSpPr>
        <p:grpSpPr>
          <a:xfrm>
            <a:off x="4248150" y="1562042"/>
            <a:ext cx="425450" cy="2603560"/>
            <a:chOff x="4248150" y="2590742"/>
            <a:chExt cx="425450" cy="2603560"/>
          </a:xfrm>
        </p:grpSpPr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4302125" y="2590953"/>
              <a:ext cx="371475" cy="2585885"/>
            </a:xfrm>
            <a:custGeom>
              <a:avLst/>
              <a:gdLst>
                <a:gd name="connsiteX0" fmla="*/ 4196 w 11368"/>
                <a:gd name="connsiteY0" fmla="*/ 10015 h 10015"/>
                <a:gd name="connsiteX1" fmla="*/ 0 w 11368"/>
                <a:gd name="connsiteY1" fmla="*/ 9265 h 10015"/>
                <a:gd name="connsiteX2" fmla="*/ 0 w 11368"/>
                <a:gd name="connsiteY2" fmla="*/ 6931 h 10015"/>
                <a:gd name="connsiteX3" fmla="*/ 10000 w 11368"/>
                <a:gd name="connsiteY3" fmla="*/ 3596 h 10015"/>
                <a:gd name="connsiteX4" fmla="*/ 11368 w 11368"/>
                <a:gd name="connsiteY4" fmla="*/ 0 h 10015"/>
                <a:gd name="connsiteX0" fmla="*/ 4196 w 10000"/>
                <a:gd name="connsiteY0" fmla="*/ 10015 h 10015"/>
                <a:gd name="connsiteX1" fmla="*/ 0 w 10000"/>
                <a:gd name="connsiteY1" fmla="*/ 9265 h 10015"/>
                <a:gd name="connsiteX2" fmla="*/ 0 w 10000"/>
                <a:gd name="connsiteY2" fmla="*/ 6931 h 10015"/>
                <a:gd name="connsiteX3" fmla="*/ 10000 w 10000"/>
                <a:gd name="connsiteY3" fmla="*/ 3596 h 10015"/>
                <a:gd name="connsiteX4" fmla="*/ 9316 w 10000"/>
                <a:gd name="connsiteY4" fmla="*/ 0 h 10015"/>
                <a:gd name="connsiteX0" fmla="*/ 4196 w 10000"/>
                <a:gd name="connsiteY0" fmla="*/ 8104 h 8104"/>
                <a:gd name="connsiteX1" fmla="*/ 0 w 10000"/>
                <a:gd name="connsiteY1" fmla="*/ 7354 h 8104"/>
                <a:gd name="connsiteX2" fmla="*/ 0 w 10000"/>
                <a:gd name="connsiteY2" fmla="*/ 5020 h 8104"/>
                <a:gd name="connsiteX3" fmla="*/ 10000 w 10000"/>
                <a:gd name="connsiteY3" fmla="*/ 1685 h 8104"/>
                <a:gd name="connsiteX4" fmla="*/ 9316 w 10000"/>
                <a:gd name="connsiteY4" fmla="*/ 0 h 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4">
                  <a:moveTo>
                    <a:pt x="4196" y="8104"/>
                  </a:moveTo>
                  <a:lnTo>
                    <a:pt x="0" y="7354"/>
                  </a:lnTo>
                  <a:lnTo>
                    <a:pt x="0" y="5020"/>
                  </a:lnTo>
                  <a:lnTo>
                    <a:pt x="10000" y="1685"/>
                  </a:lnTo>
                  <a:lnTo>
                    <a:pt x="9316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4248150" y="2590742"/>
              <a:ext cx="373063" cy="2603560"/>
            </a:xfrm>
            <a:custGeom>
              <a:avLst/>
              <a:gdLst>
                <a:gd name="connsiteX0" fmla="*/ 5625 w 10000"/>
                <a:gd name="connsiteY0" fmla="*/ 9995 h 9995"/>
                <a:gd name="connsiteX1" fmla="*/ 10000 w 10000"/>
                <a:gd name="connsiteY1" fmla="*/ 9195 h 9995"/>
                <a:gd name="connsiteX2" fmla="*/ 10000 w 10000"/>
                <a:gd name="connsiteY2" fmla="*/ 6879 h 9995"/>
                <a:gd name="connsiteX3" fmla="*/ 0 w 10000"/>
                <a:gd name="connsiteY3" fmla="*/ 3570 h 9995"/>
                <a:gd name="connsiteX4" fmla="*/ 511 w 10000"/>
                <a:gd name="connsiteY4" fmla="*/ 0 h 9995"/>
                <a:gd name="connsiteX0" fmla="*/ 5625 w 10000"/>
                <a:gd name="connsiteY0" fmla="*/ 8103 h 8103"/>
                <a:gd name="connsiteX1" fmla="*/ 10000 w 10000"/>
                <a:gd name="connsiteY1" fmla="*/ 7303 h 8103"/>
                <a:gd name="connsiteX2" fmla="*/ 10000 w 10000"/>
                <a:gd name="connsiteY2" fmla="*/ 4985 h 8103"/>
                <a:gd name="connsiteX3" fmla="*/ 0 w 10000"/>
                <a:gd name="connsiteY3" fmla="*/ 1675 h 8103"/>
                <a:gd name="connsiteX4" fmla="*/ 511 w 1000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3">
                  <a:moveTo>
                    <a:pt x="5625" y="8103"/>
                  </a:moveTo>
                  <a:lnTo>
                    <a:pt x="10000" y="7303"/>
                  </a:lnTo>
                  <a:lnTo>
                    <a:pt x="10000" y="4985"/>
                  </a:lnTo>
                  <a:lnTo>
                    <a:pt x="0" y="1675"/>
                  </a:lnTo>
                  <a:cubicBezTo>
                    <a:pt x="170" y="484"/>
                    <a:pt x="341" y="1191"/>
                    <a:pt x="511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4"/>
          <p:cNvGrpSpPr/>
          <p:nvPr/>
        </p:nvGrpSpPr>
        <p:grpSpPr>
          <a:xfrm>
            <a:off x="4035425" y="1562141"/>
            <a:ext cx="708849" cy="2603460"/>
            <a:chOff x="4035425" y="2590841"/>
            <a:chExt cx="708849" cy="2603460"/>
          </a:xfrm>
        </p:grpSpPr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4067175" y="2590855"/>
              <a:ext cx="581038" cy="2592333"/>
            </a:xfrm>
            <a:custGeom>
              <a:avLst/>
              <a:gdLst>
                <a:gd name="connsiteX0" fmla="*/ 6453 w 7291"/>
                <a:gd name="connsiteY0" fmla="*/ 8092 h 8092"/>
                <a:gd name="connsiteX1" fmla="*/ 4492 w 7291"/>
                <a:gd name="connsiteY1" fmla="*/ 7345 h 8092"/>
                <a:gd name="connsiteX2" fmla="*/ 0 w 7291"/>
                <a:gd name="connsiteY2" fmla="*/ 4903 h 8092"/>
                <a:gd name="connsiteX3" fmla="*/ 5341 w 7291"/>
                <a:gd name="connsiteY3" fmla="*/ 1693 h 8092"/>
                <a:gd name="connsiteX4" fmla="*/ 7291 w 7291"/>
                <a:gd name="connsiteY4" fmla="*/ 0 h 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1" h="8092">
                  <a:moveTo>
                    <a:pt x="6453" y="8092"/>
                  </a:moveTo>
                  <a:lnTo>
                    <a:pt x="4492" y="7345"/>
                  </a:lnTo>
                  <a:lnTo>
                    <a:pt x="0" y="4903"/>
                  </a:lnTo>
                  <a:lnTo>
                    <a:pt x="5341" y="1693"/>
                  </a:lnTo>
                  <a:lnTo>
                    <a:pt x="7291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4035425" y="2590841"/>
              <a:ext cx="708849" cy="2603460"/>
            </a:xfrm>
            <a:custGeom>
              <a:avLst/>
              <a:gdLst>
                <a:gd name="connsiteX0" fmla="*/ 6586 w 8554"/>
                <a:gd name="connsiteY0" fmla="*/ 10232 h 10232"/>
                <a:gd name="connsiteX1" fmla="*/ 8554 w 8554"/>
                <a:gd name="connsiteY1" fmla="*/ 9432 h 10232"/>
                <a:gd name="connsiteX2" fmla="*/ 4391 w 8554"/>
                <a:gd name="connsiteY2" fmla="*/ 7033 h 10232"/>
                <a:gd name="connsiteX3" fmla="*/ 0 w 8554"/>
                <a:gd name="connsiteY3" fmla="*/ 3917 h 10232"/>
                <a:gd name="connsiteX4" fmla="*/ 5556 w 8554"/>
                <a:gd name="connsiteY4" fmla="*/ 0 h 10232"/>
                <a:gd name="connsiteX0" fmla="*/ 7699 w 10000"/>
                <a:gd name="connsiteY0" fmla="*/ 9768 h 9768"/>
                <a:gd name="connsiteX1" fmla="*/ 10000 w 10000"/>
                <a:gd name="connsiteY1" fmla="*/ 8986 h 9768"/>
                <a:gd name="connsiteX2" fmla="*/ 5133 w 10000"/>
                <a:gd name="connsiteY2" fmla="*/ 6642 h 9768"/>
                <a:gd name="connsiteX3" fmla="*/ 0 w 10000"/>
                <a:gd name="connsiteY3" fmla="*/ 3596 h 9768"/>
                <a:gd name="connsiteX4" fmla="*/ 5420 w 10000"/>
                <a:gd name="connsiteY4" fmla="*/ 0 h 9768"/>
                <a:gd name="connsiteX0" fmla="*/ 7699 w 10000"/>
                <a:gd name="connsiteY0" fmla="*/ 10000 h 10000"/>
                <a:gd name="connsiteX1" fmla="*/ 10000 w 10000"/>
                <a:gd name="connsiteY1" fmla="*/ 9199 h 10000"/>
                <a:gd name="connsiteX2" fmla="*/ 5133 w 10000"/>
                <a:gd name="connsiteY2" fmla="*/ 6800 h 10000"/>
                <a:gd name="connsiteX3" fmla="*/ 0 w 10000"/>
                <a:gd name="connsiteY3" fmla="*/ 3681 h 10000"/>
                <a:gd name="connsiteX4" fmla="*/ 5420 w 10000"/>
                <a:gd name="connsiteY4" fmla="*/ 0 h 10000"/>
                <a:gd name="connsiteX0" fmla="*/ 7699 w 10000"/>
                <a:gd name="connsiteY0" fmla="*/ 10000 h 10000"/>
                <a:gd name="connsiteX1" fmla="*/ 10000 w 10000"/>
                <a:gd name="connsiteY1" fmla="*/ 9199 h 10000"/>
                <a:gd name="connsiteX2" fmla="*/ 5133 w 10000"/>
                <a:gd name="connsiteY2" fmla="*/ 6800 h 10000"/>
                <a:gd name="connsiteX3" fmla="*/ 0 w 10000"/>
                <a:gd name="connsiteY3" fmla="*/ 3681 h 10000"/>
                <a:gd name="connsiteX4" fmla="*/ 6495 w 10000"/>
                <a:gd name="connsiteY4" fmla="*/ 0 h 10000"/>
                <a:gd name="connsiteX0" fmla="*/ 7699 w 10000"/>
                <a:gd name="connsiteY0" fmla="*/ 8103 h 8103"/>
                <a:gd name="connsiteX1" fmla="*/ 10000 w 10000"/>
                <a:gd name="connsiteY1" fmla="*/ 7302 h 8103"/>
                <a:gd name="connsiteX2" fmla="*/ 5133 w 10000"/>
                <a:gd name="connsiteY2" fmla="*/ 4903 h 8103"/>
                <a:gd name="connsiteX3" fmla="*/ 0 w 10000"/>
                <a:gd name="connsiteY3" fmla="*/ 1784 h 8103"/>
                <a:gd name="connsiteX4" fmla="*/ 3270 w 10000"/>
                <a:gd name="connsiteY4" fmla="*/ 0 h 8103"/>
                <a:gd name="connsiteX0" fmla="*/ 7699 w 10000"/>
                <a:gd name="connsiteY0" fmla="*/ 10000 h 10000"/>
                <a:gd name="connsiteX1" fmla="*/ 10000 w 10000"/>
                <a:gd name="connsiteY1" fmla="*/ 9011 h 10000"/>
                <a:gd name="connsiteX2" fmla="*/ 5133 w 10000"/>
                <a:gd name="connsiteY2" fmla="*/ 6051 h 10000"/>
                <a:gd name="connsiteX3" fmla="*/ 0 w 10000"/>
                <a:gd name="connsiteY3" fmla="*/ 2202 h 10000"/>
                <a:gd name="connsiteX4" fmla="*/ 327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7699" y="10000"/>
                  </a:moveTo>
                  <a:lnTo>
                    <a:pt x="10000" y="9011"/>
                  </a:lnTo>
                  <a:lnTo>
                    <a:pt x="5133" y="6051"/>
                  </a:lnTo>
                  <a:lnTo>
                    <a:pt x="0" y="2202"/>
                  </a:lnTo>
                  <a:lnTo>
                    <a:pt x="327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83"/>
          <p:cNvGrpSpPr/>
          <p:nvPr/>
        </p:nvGrpSpPr>
        <p:grpSpPr>
          <a:xfrm>
            <a:off x="4178154" y="1562114"/>
            <a:ext cx="708172" cy="2600312"/>
            <a:chOff x="4178154" y="2590814"/>
            <a:chExt cx="708172" cy="2600312"/>
          </a:xfrm>
        </p:grpSpPr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4267236" y="2590889"/>
              <a:ext cx="588928" cy="2589124"/>
            </a:xfrm>
            <a:custGeom>
              <a:avLst/>
              <a:gdLst>
                <a:gd name="connsiteX0" fmla="*/ 937 w 7390"/>
                <a:gd name="connsiteY0" fmla="*/ 8090 h 8090"/>
                <a:gd name="connsiteX1" fmla="*/ 2898 w 7390"/>
                <a:gd name="connsiteY1" fmla="*/ 7342 h 8090"/>
                <a:gd name="connsiteX2" fmla="*/ 7390 w 7390"/>
                <a:gd name="connsiteY2" fmla="*/ 4896 h 8090"/>
                <a:gd name="connsiteX3" fmla="*/ 2049 w 7390"/>
                <a:gd name="connsiteY3" fmla="*/ 1682 h 8090"/>
                <a:gd name="connsiteX4" fmla="*/ 0 w 7390"/>
                <a:gd name="connsiteY4" fmla="*/ 0 h 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0" h="8090">
                  <a:moveTo>
                    <a:pt x="937" y="8090"/>
                  </a:moveTo>
                  <a:lnTo>
                    <a:pt x="2898" y="7342"/>
                  </a:lnTo>
                  <a:lnTo>
                    <a:pt x="7390" y="4896"/>
                  </a:lnTo>
                  <a:lnTo>
                    <a:pt x="2049" y="168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4178154" y="2590814"/>
              <a:ext cx="708172" cy="2600312"/>
            </a:xfrm>
            <a:custGeom>
              <a:avLst/>
              <a:gdLst>
                <a:gd name="connsiteX0" fmla="*/ 1954 w 8497"/>
                <a:gd name="connsiteY0" fmla="*/ 9985 h 9985"/>
                <a:gd name="connsiteX1" fmla="*/ 0 w 8497"/>
                <a:gd name="connsiteY1" fmla="*/ 9185 h 9985"/>
                <a:gd name="connsiteX2" fmla="*/ 4135 w 8497"/>
                <a:gd name="connsiteY2" fmla="*/ 6784 h 9985"/>
                <a:gd name="connsiteX3" fmla="*/ 8497 w 8497"/>
                <a:gd name="connsiteY3" fmla="*/ 3666 h 9985"/>
                <a:gd name="connsiteX4" fmla="*/ 4726 w 8497"/>
                <a:gd name="connsiteY4" fmla="*/ 0 h 9985"/>
                <a:gd name="connsiteX0" fmla="*/ 2300 w 10000"/>
                <a:gd name="connsiteY0" fmla="*/ 10000 h 10000"/>
                <a:gd name="connsiteX1" fmla="*/ 0 w 10000"/>
                <a:gd name="connsiteY1" fmla="*/ 9199 h 10000"/>
                <a:gd name="connsiteX2" fmla="*/ 4866 w 10000"/>
                <a:gd name="connsiteY2" fmla="*/ 6794 h 10000"/>
                <a:gd name="connsiteX3" fmla="*/ 10000 w 10000"/>
                <a:gd name="connsiteY3" fmla="*/ 3672 h 10000"/>
                <a:gd name="connsiteX4" fmla="*/ 3409 w 10000"/>
                <a:gd name="connsiteY4" fmla="*/ 0 h 10000"/>
                <a:gd name="connsiteX0" fmla="*/ 2300 w 10000"/>
                <a:gd name="connsiteY0" fmla="*/ 8101 h 8101"/>
                <a:gd name="connsiteX1" fmla="*/ 0 w 10000"/>
                <a:gd name="connsiteY1" fmla="*/ 7300 h 8101"/>
                <a:gd name="connsiteX2" fmla="*/ 4866 w 10000"/>
                <a:gd name="connsiteY2" fmla="*/ 4895 h 8101"/>
                <a:gd name="connsiteX3" fmla="*/ 10000 w 10000"/>
                <a:gd name="connsiteY3" fmla="*/ 1773 h 8101"/>
                <a:gd name="connsiteX4" fmla="*/ 6637 w 10000"/>
                <a:gd name="connsiteY4" fmla="*/ 0 h 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8101">
                  <a:moveTo>
                    <a:pt x="2300" y="8101"/>
                  </a:moveTo>
                  <a:lnTo>
                    <a:pt x="0" y="7300"/>
                  </a:lnTo>
                  <a:lnTo>
                    <a:pt x="4866" y="4895"/>
                  </a:lnTo>
                  <a:lnTo>
                    <a:pt x="10000" y="1773"/>
                  </a:lnTo>
                  <a:lnTo>
                    <a:pt x="663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4097338" y="3636963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4660900" y="363696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>
            <a:off x="4683125" y="4170363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687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703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3960019" y="5229225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3400425" y="4914900"/>
            <a:ext cx="1790700" cy="16859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 bwMode="auto">
          <a:xfrm>
            <a:off x="4093369" y="5229225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4224338" y="5229225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 bwMode="auto">
          <a:xfrm>
            <a:off x="4352925" y="5229225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 bwMode="auto">
          <a:xfrm>
            <a:off x="3960019" y="5360194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4090987" y="5360194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 bwMode="auto">
          <a:xfrm>
            <a:off x="4221956" y="5360194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 bwMode="auto">
          <a:xfrm>
            <a:off x="4350544" y="5360194"/>
            <a:ext cx="123825" cy="1238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3952875" y="5229225"/>
            <a:ext cx="523875" cy="254794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 microscope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bleach / activate any shape ROI by scanning point by point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Need a laser scanning </a:t>
            </a:r>
            <a:r>
              <a:rPr lang="en-US" dirty="0" err="1" smtClean="0"/>
              <a:t>confocal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152525" y="0"/>
            <a:ext cx="6762750" cy="762000"/>
          </a:xfrm>
        </p:spPr>
        <p:txBody>
          <a:bodyPr/>
          <a:lstStyle/>
          <a:p>
            <a:r>
              <a:rPr lang="en-US" dirty="0" smtClean="0"/>
              <a:t>Can control field of view with field iris</a:t>
            </a:r>
            <a:endParaRPr lang="en-US" dirty="0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990977" y="844550"/>
            <a:ext cx="982663" cy="3287713"/>
            <a:chOff x="2514" y="532"/>
            <a:chExt cx="619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52400" y="4114800"/>
            <a:ext cx="8228013" cy="2667000"/>
            <a:chOff x="96" y="2592"/>
            <a:chExt cx="5183" cy="1680"/>
          </a:xfrm>
        </p:grpSpPr>
        <p:grpSp>
          <p:nvGrpSpPr>
            <p:cNvPr id="4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 dirty="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152525" y="0"/>
            <a:ext cx="6762750" cy="762000"/>
          </a:xfrm>
        </p:spPr>
        <p:txBody>
          <a:bodyPr/>
          <a:lstStyle/>
          <a:p>
            <a:r>
              <a:rPr lang="en-US" dirty="0" smtClean="0"/>
              <a:t>Better idea: Spatial Light Modulator</a:t>
            </a:r>
            <a:endParaRPr lang="en-US" dirty="0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14776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02051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73376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5119688" y="2413001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46526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1465085" y="2409826"/>
            <a:ext cx="2467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Spatial Light Modulator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3795" name="Freeform 3"/>
          <p:cNvSpPr>
            <a:spLocks/>
          </p:cNvSpPr>
          <p:nvPr/>
        </p:nvSpPr>
        <p:spPr bwMode="auto">
          <a:xfrm rot="16200000" flipV="1">
            <a:off x="4406902" y="2684464"/>
            <a:ext cx="115888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Freeform 4"/>
          <p:cNvSpPr>
            <a:spLocks/>
          </p:cNvSpPr>
          <p:nvPr/>
        </p:nvSpPr>
        <p:spPr bwMode="auto">
          <a:xfrm rot="5400000">
            <a:off x="4389440" y="3548064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305302" y="4121151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Freeform 10"/>
          <p:cNvSpPr>
            <a:spLocks/>
          </p:cNvSpPr>
          <p:nvPr/>
        </p:nvSpPr>
        <p:spPr bwMode="auto">
          <a:xfrm>
            <a:off x="4302127" y="2642795"/>
            <a:ext cx="157165" cy="1457719"/>
          </a:xfrm>
          <a:custGeom>
            <a:avLst/>
            <a:gdLst>
              <a:gd name="connsiteX0" fmla="*/ 4196 w 10000"/>
              <a:gd name="connsiteY0" fmla="*/ 6419 h 6419"/>
              <a:gd name="connsiteX1" fmla="*/ 0 w 10000"/>
              <a:gd name="connsiteY1" fmla="*/ 5669 h 6419"/>
              <a:gd name="connsiteX2" fmla="*/ 0 w 10000"/>
              <a:gd name="connsiteY2" fmla="*/ 3335 h 6419"/>
              <a:gd name="connsiteX3" fmla="*/ 10000 w 10000"/>
              <a:gd name="connsiteY3" fmla="*/ 0 h 6419"/>
              <a:gd name="connsiteX0" fmla="*/ 4196 w 4196"/>
              <a:gd name="connsiteY0" fmla="*/ 6838 h 6838"/>
              <a:gd name="connsiteX1" fmla="*/ 0 w 4196"/>
              <a:gd name="connsiteY1" fmla="*/ 5670 h 6838"/>
              <a:gd name="connsiteX2" fmla="*/ 0 w 4196"/>
              <a:gd name="connsiteY2" fmla="*/ 2034 h 6838"/>
              <a:gd name="connsiteX3" fmla="*/ 3846 w 4196"/>
              <a:gd name="connsiteY3" fmla="*/ 0 h 6838"/>
              <a:gd name="connsiteX0" fmla="*/ 10000 w 10000"/>
              <a:gd name="connsiteY0" fmla="*/ 10170 h 10170"/>
              <a:gd name="connsiteX1" fmla="*/ 0 w 10000"/>
              <a:gd name="connsiteY1" fmla="*/ 8462 h 10170"/>
              <a:gd name="connsiteX2" fmla="*/ 0 w 10000"/>
              <a:gd name="connsiteY2" fmla="*/ 3145 h 10170"/>
              <a:gd name="connsiteX3" fmla="*/ 9777 w 10000"/>
              <a:gd name="connsiteY3" fmla="*/ 0 h 10170"/>
              <a:gd name="connsiteX0" fmla="*/ 10000 w 10083"/>
              <a:gd name="connsiteY0" fmla="*/ 10408 h 10408"/>
              <a:gd name="connsiteX1" fmla="*/ 0 w 10083"/>
              <a:gd name="connsiteY1" fmla="*/ 8700 h 10408"/>
              <a:gd name="connsiteX2" fmla="*/ 0 w 10083"/>
              <a:gd name="connsiteY2" fmla="*/ 3383 h 10408"/>
              <a:gd name="connsiteX3" fmla="*/ 10083 w 10083"/>
              <a:gd name="connsiteY3" fmla="*/ 0 h 1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3" h="10408">
                <a:moveTo>
                  <a:pt x="10000" y="10408"/>
                </a:moveTo>
                <a:lnTo>
                  <a:pt x="0" y="8700"/>
                </a:lnTo>
                <a:lnTo>
                  <a:pt x="0" y="3383"/>
                </a:lnTo>
                <a:lnTo>
                  <a:pt x="1008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Freeform 11"/>
          <p:cNvSpPr>
            <a:spLocks/>
          </p:cNvSpPr>
          <p:nvPr/>
        </p:nvSpPr>
        <p:spPr bwMode="auto">
          <a:xfrm>
            <a:off x="4457702" y="2652668"/>
            <a:ext cx="163514" cy="1465309"/>
          </a:xfrm>
          <a:custGeom>
            <a:avLst/>
            <a:gdLst>
              <a:gd name="connsiteX0" fmla="*/ 5625 w 10000"/>
              <a:gd name="connsiteY0" fmla="*/ 6425 h 6425"/>
              <a:gd name="connsiteX1" fmla="*/ 10000 w 10000"/>
              <a:gd name="connsiteY1" fmla="*/ 5625 h 6425"/>
              <a:gd name="connsiteX2" fmla="*/ 10000 w 10000"/>
              <a:gd name="connsiteY2" fmla="*/ 3309 h 6425"/>
              <a:gd name="connsiteX3" fmla="*/ 0 w 10000"/>
              <a:gd name="connsiteY3" fmla="*/ 0 h 6425"/>
              <a:gd name="connsiteX0" fmla="*/ 8 w 4383"/>
              <a:gd name="connsiteY0" fmla="*/ 7002 h 7002"/>
              <a:gd name="connsiteX1" fmla="*/ 4383 w 4383"/>
              <a:gd name="connsiteY1" fmla="*/ 5757 h 7002"/>
              <a:gd name="connsiteX2" fmla="*/ 4383 w 4383"/>
              <a:gd name="connsiteY2" fmla="*/ 2152 h 7002"/>
              <a:gd name="connsiteX3" fmla="*/ 0 w 4383"/>
              <a:gd name="connsiteY3" fmla="*/ 0 h 7002"/>
              <a:gd name="connsiteX0" fmla="*/ 18 w 10000"/>
              <a:gd name="connsiteY0" fmla="*/ 10132 h 10132"/>
              <a:gd name="connsiteX1" fmla="*/ 10000 w 10000"/>
              <a:gd name="connsiteY1" fmla="*/ 8354 h 10132"/>
              <a:gd name="connsiteX2" fmla="*/ 10000 w 10000"/>
              <a:gd name="connsiteY2" fmla="*/ 3205 h 10132"/>
              <a:gd name="connsiteX3" fmla="*/ 0 w 10000"/>
              <a:gd name="connsiteY3" fmla="*/ 0 h 1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132">
                <a:moveTo>
                  <a:pt x="18" y="10132"/>
                </a:moveTo>
                <a:lnTo>
                  <a:pt x="10000" y="8354"/>
                </a:lnTo>
                <a:lnTo>
                  <a:pt x="10000" y="320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Freeform 14"/>
          <p:cNvSpPr>
            <a:spLocks/>
          </p:cNvSpPr>
          <p:nvPr/>
        </p:nvSpPr>
        <p:spPr bwMode="auto">
          <a:xfrm>
            <a:off x="4067177" y="2647493"/>
            <a:ext cx="514256" cy="1459372"/>
          </a:xfrm>
          <a:custGeom>
            <a:avLst/>
            <a:gdLst>
              <a:gd name="connsiteX0" fmla="*/ 6453 w 6453"/>
              <a:gd name="connsiteY0" fmla="*/ 6399 h 6399"/>
              <a:gd name="connsiteX1" fmla="*/ 4492 w 6453"/>
              <a:gd name="connsiteY1" fmla="*/ 5652 h 6399"/>
              <a:gd name="connsiteX2" fmla="*/ 0 w 6453"/>
              <a:gd name="connsiteY2" fmla="*/ 3210 h 6399"/>
              <a:gd name="connsiteX3" fmla="*/ 5341 w 6453"/>
              <a:gd name="connsiteY3" fmla="*/ 0 h 6399"/>
              <a:gd name="connsiteX0" fmla="*/ 10000 w 10000"/>
              <a:gd name="connsiteY0" fmla="*/ 7119 h 7119"/>
              <a:gd name="connsiteX1" fmla="*/ 6961 w 10000"/>
              <a:gd name="connsiteY1" fmla="*/ 5952 h 7119"/>
              <a:gd name="connsiteX2" fmla="*/ 0 w 10000"/>
              <a:gd name="connsiteY2" fmla="*/ 2135 h 7119"/>
              <a:gd name="connsiteX3" fmla="*/ 3461 w 10000"/>
              <a:gd name="connsiteY3" fmla="*/ 0 h 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7119">
                <a:moveTo>
                  <a:pt x="10000" y="7119"/>
                </a:moveTo>
                <a:lnTo>
                  <a:pt x="6961" y="5952"/>
                </a:lnTo>
                <a:lnTo>
                  <a:pt x="0" y="2135"/>
                </a:lnTo>
                <a:lnTo>
                  <a:pt x="346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Freeform 15"/>
          <p:cNvSpPr>
            <a:spLocks/>
          </p:cNvSpPr>
          <p:nvPr/>
        </p:nvSpPr>
        <p:spPr bwMode="auto">
          <a:xfrm>
            <a:off x="4244963" y="2659368"/>
            <a:ext cx="499313" cy="1458609"/>
          </a:xfrm>
          <a:custGeom>
            <a:avLst/>
            <a:gdLst>
              <a:gd name="connsiteX0" fmla="*/ 6586 w 8554"/>
              <a:gd name="connsiteY0" fmla="*/ 6315 h 6315"/>
              <a:gd name="connsiteX1" fmla="*/ 8554 w 8554"/>
              <a:gd name="connsiteY1" fmla="*/ 5515 h 6315"/>
              <a:gd name="connsiteX2" fmla="*/ 4391 w 8554"/>
              <a:gd name="connsiteY2" fmla="*/ 3116 h 6315"/>
              <a:gd name="connsiteX3" fmla="*/ 0 w 8554"/>
              <a:gd name="connsiteY3" fmla="*/ 0 h 6315"/>
              <a:gd name="connsiteX0" fmla="*/ 4743 w 7044"/>
              <a:gd name="connsiteY0" fmla="*/ 7185 h 7185"/>
              <a:gd name="connsiteX1" fmla="*/ 7044 w 7044"/>
              <a:gd name="connsiteY1" fmla="*/ 5918 h 7185"/>
              <a:gd name="connsiteX2" fmla="*/ 2177 w 7044"/>
              <a:gd name="connsiteY2" fmla="*/ 2119 h 7185"/>
              <a:gd name="connsiteX3" fmla="*/ 0 w 7044"/>
              <a:gd name="connsiteY3" fmla="*/ 0 h 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4" h="7185">
                <a:moveTo>
                  <a:pt x="4743" y="7185"/>
                </a:moveTo>
                <a:lnTo>
                  <a:pt x="7044" y="5918"/>
                </a:lnTo>
                <a:lnTo>
                  <a:pt x="2177" y="211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V="1">
            <a:off x="5038727" y="2616201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4341910" y="2657659"/>
            <a:ext cx="514256" cy="1446030"/>
          </a:xfrm>
          <a:custGeom>
            <a:avLst/>
            <a:gdLst>
              <a:gd name="connsiteX0" fmla="*/ 0 w 6453"/>
              <a:gd name="connsiteY0" fmla="*/ 6408 h 6408"/>
              <a:gd name="connsiteX1" fmla="*/ 1961 w 6453"/>
              <a:gd name="connsiteY1" fmla="*/ 5660 h 6408"/>
              <a:gd name="connsiteX2" fmla="*/ 6453 w 6453"/>
              <a:gd name="connsiteY2" fmla="*/ 3214 h 6408"/>
              <a:gd name="connsiteX3" fmla="*/ 1112 w 6453"/>
              <a:gd name="connsiteY3" fmla="*/ 0 h 6408"/>
              <a:gd name="connsiteX0" fmla="*/ 0 w 10000"/>
              <a:gd name="connsiteY0" fmla="*/ 7051 h 7051"/>
              <a:gd name="connsiteX1" fmla="*/ 3039 w 10000"/>
              <a:gd name="connsiteY1" fmla="*/ 5884 h 7051"/>
              <a:gd name="connsiteX2" fmla="*/ 10000 w 10000"/>
              <a:gd name="connsiteY2" fmla="*/ 2067 h 7051"/>
              <a:gd name="connsiteX3" fmla="*/ 6631 w 10000"/>
              <a:gd name="connsiteY3" fmla="*/ 0 h 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7051">
                <a:moveTo>
                  <a:pt x="0" y="7051"/>
                </a:moveTo>
                <a:lnTo>
                  <a:pt x="3039" y="5884"/>
                </a:lnTo>
                <a:lnTo>
                  <a:pt x="10000" y="2067"/>
                </a:lnTo>
                <a:lnTo>
                  <a:pt x="66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Freeform 20"/>
          <p:cNvSpPr>
            <a:spLocks/>
          </p:cNvSpPr>
          <p:nvPr/>
        </p:nvSpPr>
        <p:spPr bwMode="auto">
          <a:xfrm>
            <a:off x="4178155" y="2645315"/>
            <a:ext cx="503369" cy="1469487"/>
          </a:xfrm>
          <a:custGeom>
            <a:avLst/>
            <a:gdLst>
              <a:gd name="connsiteX0" fmla="*/ 1954 w 8497"/>
              <a:gd name="connsiteY0" fmla="*/ 6319 h 6319"/>
              <a:gd name="connsiteX1" fmla="*/ 0 w 8497"/>
              <a:gd name="connsiteY1" fmla="*/ 5519 h 6319"/>
              <a:gd name="connsiteX2" fmla="*/ 4135 w 8497"/>
              <a:gd name="connsiteY2" fmla="*/ 3118 h 6319"/>
              <a:gd name="connsiteX3" fmla="*/ 8497 w 8497"/>
              <a:gd name="connsiteY3" fmla="*/ 0 h 6319"/>
              <a:gd name="connsiteX0" fmla="*/ 2300 w 7108"/>
              <a:gd name="connsiteY0" fmla="*/ 7234 h 7234"/>
              <a:gd name="connsiteX1" fmla="*/ 0 w 7108"/>
              <a:gd name="connsiteY1" fmla="*/ 5968 h 7234"/>
              <a:gd name="connsiteX2" fmla="*/ 4866 w 7108"/>
              <a:gd name="connsiteY2" fmla="*/ 2168 h 7234"/>
              <a:gd name="connsiteX3" fmla="*/ 7108 w 7108"/>
              <a:gd name="connsiteY3" fmla="*/ 0 h 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8" h="7234">
                <a:moveTo>
                  <a:pt x="2300" y="7234"/>
                </a:moveTo>
                <a:lnTo>
                  <a:pt x="0" y="5968"/>
                </a:lnTo>
                <a:lnTo>
                  <a:pt x="4866" y="2168"/>
                </a:lnTo>
                <a:lnTo>
                  <a:pt x="71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4097340" y="3589339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4660902" y="3589339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>
            <a:off x="4683127" y="4122739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3981452" y="2568576"/>
            <a:ext cx="912813" cy="7143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21151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22739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3729038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rot="5400000">
            <a:off x="3871913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5400000">
            <a:off x="4014788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rot="5400000">
            <a:off x="4157663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>
            <a:off x="4300538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rot="5400000">
            <a:off x="4443413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rot="5400000">
            <a:off x="4586288" y="2281239"/>
            <a:ext cx="561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3600450" y="158115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Illumination</a:t>
            </a:r>
            <a:endParaRPr lang="en-US" sz="1800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8625" y="5581650"/>
            <a:ext cx="823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latin typeface="+mj-lt"/>
              </a:rPr>
              <a:t>Can project any image onto sample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Micromirror</a:t>
            </a:r>
            <a:r>
              <a:rPr lang="en-US" dirty="0" smtClean="0"/>
              <a:t> Device</a:t>
            </a:r>
            <a:endParaRPr 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0" y="1704975"/>
            <a:ext cx="1600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14625" y="1695450"/>
            <a:ext cx="2762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latin typeface="+mj-lt"/>
              </a:rPr>
              <a:t>Array of rotatable mirrors</a:t>
            </a:r>
            <a:endParaRPr lang="en-US" b="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 flipH="1" flipV="1">
            <a:off x="1343025" y="3371851"/>
            <a:ext cx="866775" cy="42862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1282259" y="2733675"/>
            <a:ext cx="611066" cy="1414463"/>
            <a:chOff x="1282259" y="2733675"/>
            <a:chExt cx="611066" cy="1414463"/>
          </a:xfrm>
        </p:grpSpPr>
        <p:cxnSp>
          <p:nvCxnSpPr>
            <p:cNvPr id="8" name="Straight Arrow Connector 7"/>
            <p:cNvCxnSpPr/>
            <p:nvPr/>
          </p:nvCxnSpPr>
          <p:spPr bwMode="auto">
            <a:xfrm rot="5400000">
              <a:off x="1103712" y="3581798"/>
              <a:ext cx="89614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290638" y="3929063"/>
              <a:ext cx="485775" cy="2190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1282259" y="2733675"/>
              <a:ext cx="611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+mj-lt"/>
                </a:rPr>
                <a:t>On</a:t>
              </a:r>
              <a:endParaRPr lang="en-US" b="0" dirty="0">
                <a:latin typeface="+mj-lt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60465" y="2733675"/>
            <a:ext cx="1015948" cy="1414463"/>
            <a:chOff x="760465" y="2733675"/>
            <a:chExt cx="1015948" cy="1414463"/>
          </a:xfrm>
        </p:grpSpPr>
        <p:cxnSp>
          <p:nvCxnSpPr>
            <p:cNvPr id="17" name="Straight Connector 16"/>
            <p:cNvCxnSpPr/>
            <p:nvPr/>
          </p:nvCxnSpPr>
          <p:spPr bwMode="auto">
            <a:xfrm flipH="1">
              <a:off x="1290638" y="3929063"/>
              <a:ext cx="485775" cy="2190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rot="16200000" flipV="1">
              <a:off x="904875" y="3381376"/>
              <a:ext cx="866775" cy="428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 flipH="1">
              <a:off x="760465" y="2733675"/>
              <a:ext cx="587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+mj-lt"/>
                </a:rPr>
                <a:t>Off</a:t>
              </a:r>
              <a:endParaRPr lang="en-US" b="0" dirty="0">
                <a:latin typeface="+mj-lt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236735" y="2722563"/>
            <a:ext cx="5354815" cy="2333625"/>
            <a:chOff x="3198635" y="3760788"/>
            <a:chExt cx="5354815" cy="2333625"/>
          </a:xfrm>
        </p:grpSpPr>
        <p:sp>
          <p:nvSpPr>
            <p:cNvPr id="62" name="Rectangle 27"/>
            <p:cNvSpPr>
              <a:spLocks noChangeArrowheads="1"/>
            </p:cNvSpPr>
            <p:nvPr/>
          </p:nvSpPr>
          <p:spPr bwMode="auto">
            <a:xfrm>
              <a:off x="3198635" y="3833812"/>
              <a:ext cx="24673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Chalkboard" charset="0"/>
                </a:rPr>
                <a:t>Spatial Light Modulator</a:t>
              </a:r>
              <a:endParaRPr lang="en-US" sz="1600" dirty="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57" name="Rectangle 6"/>
            <p:cNvSpPr>
              <a:spLocks noChangeArrowheads="1"/>
            </p:cNvSpPr>
            <p:nvPr/>
          </p:nvSpPr>
          <p:spPr bwMode="auto">
            <a:xfrm>
              <a:off x="5172075" y="5715000"/>
              <a:ext cx="836613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Sample</a:t>
              </a: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4799013" y="5502275"/>
              <a:ext cx="1077912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Objective</a:t>
              </a:r>
            </a:p>
          </p:txBody>
        </p: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4594225" y="4697413"/>
              <a:ext cx="1069975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Chalkboard" charset="0"/>
                </a:rPr>
                <a:t>Tube lens</a:t>
              </a: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6605588" y="3760788"/>
              <a:ext cx="1947862" cy="50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srgbClr val="FF0000"/>
                  </a:solidFill>
                  <a:latin typeface="Chalkboard" charset="0"/>
                </a:rPr>
                <a:t>Intermediate image plane</a:t>
              </a:r>
            </a:p>
          </p:txBody>
        </p:sp>
        <p:sp>
          <p:nvSpPr>
            <p:cNvPr id="61" name="Rectangle 21"/>
            <p:cNvSpPr>
              <a:spLocks noChangeArrowheads="1"/>
            </p:cNvSpPr>
            <p:nvPr/>
          </p:nvSpPr>
          <p:spPr bwMode="auto">
            <a:xfrm>
              <a:off x="6562725" y="5746750"/>
              <a:ext cx="1397000" cy="34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halkboard" charset="0"/>
                </a:rPr>
                <a:t>Object plane</a:t>
              </a:r>
            </a:p>
          </p:txBody>
        </p:sp>
        <p:sp>
          <p:nvSpPr>
            <p:cNvPr id="63" name="Freeform 3"/>
            <p:cNvSpPr>
              <a:spLocks/>
            </p:cNvSpPr>
            <p:nvPr/>
          </p:nvSpPr>
          <p:spPr bwMode="auto">
            <a:xfrm rot="16200000" flipV="1">
              <a:off x="6111877" y="4484688"/>
              <a:ext cx="115888" cy="879475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4"/>
            <p:cNvSpPr>
              <a:spLocks/>
            </p:cNvSpPr>
            <p:nvPr/>
          </p:nvSpPr>
          <p:spPr bwMode="auto">
            <a:xfrm rot="5400000">
              <a:off x="6094415" y="5348288"/>
              <a:ext cx="146050" cy="57150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7"/>
            <p:cNvSpPr>
              <a:spLocks noChangeShapeType="1"/>
            </p:cNvSpPr>
            <p:nvPr/>
          </p:nvSpPr>
          <p:spPr bwMode="auto">
            <a:xfrm>
              <a:off x="6010277" y="5921375"/>
              <a:ext cx="323850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007103" y="4054918"/>
              <a:ext cx="178597" cy="1845819"/>
            </a:xfrm>
            <a:custGeom>
              <a:avLst/>
              <a:gdLst>
                <a:gd name="connsiteX0" fmla="*/ 4196 w 10000"/>
                <a:gd name="connsiteY0" fmla="*/ 6419 h 6419"/>
                <a:gd name="connsiteX1" fmla="*/ 0 w 10000"/>
                <a:gd name="connsiteY1" fmla="*/ 5669 h 6419"/>
                <a:gd name="connsiteX2" fmla="*/ 0 w 10000"/>
                <a:gd name="connsiteY2" fmla="*/ 3335 h 6419"/>
                <a:gd name="connsiteX3" fmla="*/ 10000 w 10000"/>
                <a:gd name="connsiteY3" fmla="*/ 0 h 6419"/>
                <a:gd name="connsiteX0" fmla="*/ 4196 w 4196"/>
                <a:gd name="connsiteY0" fmla="*/ 6838 h 6838"/>
                <a:gd name="connsiteX1" fmla="*/ 0 w 4196"/>
                <a:gd name="connsiteY1" fmla="*/ 5670 h 6838"/>
                <a:gd name="connsiteX2" fmla="*/ 0 w 4196"/>
                <a:gd name="connsiteY2" fmla="*/ 2034 h 6838"/>
                <a:gd name="connsiteX3" fmla="*/ 3846 w 4196"/>
                <a:gd name="connsiteY3" fmla="*/ 0 h 6838"/>
                <a:gd name="connsiteX0" fmla="*/ 10000 w 10000"/>
                <a:gd name="connsiteY0" fmla="*/ 10170 h 10170"/>
                <a:gd name="connsiteX1" fmla="*/ 0 w 10000"/>
                <a:gd name="connsiteY1" fmla="*/ 8462 h 10170"/>
                <a:gd name="connsiteX2" fmla="*/ 0 w 10000"/>
                <a:gd name="connsiteY2" fmla="*/ 3145 h 10170"/>
                <a:gd name="connsiteX3" fmla="*/ 9777 w 10000"/>
                <a:gd name="connsiteY3" fmla="*/ 0 h 10170"/>
                <a:gd name="connsiteX0" fmla="*/ 10000 w 10083"/>
                <a:gd name="connsiteY0" fmla="*/ 10408 h 10408"/>
                <a:gd name="connsiteX1" fmla="*/ 0 w 10083"/>
                <a:gd name="connsiteY1" fmla="*/ 8700 h 10408"/>
                <a:gd name="connsiteX2" fmla="*/ 0 w 10083"/>
                <a:gd name="connsiteY2" fmla="*/ 3383 h 10408"/>
                <a:gd name="connsiteX3" fmla="*/ 10083 w 10083"/>
                <a:gd name="connsiteY3" fmla="*/ 0 h 10408"/>
                <a:gd name="connsiteX0" fmla="*/ 10000 w 11000"/>
                <a:gd name="connsiteY0" fmla="*/ 13060 h 13060"/>
                <a:gd name="connsiteX1" fmla="*/ 0 w 11000"/>
                <a:gd name="connsiteY1" fmla="*/ 11352 h 13060"/>
                <a:gd name="connsiteX2" fmla="*/ 0 w 11000"/>
                <a:gd name="connsiteY2" fmla="*/ 6035 h 13060"/>
                <a:gd name="connsiteX3" fmla="*/ 11000 w 11000"/>
                <a:gd name="connsiteY3" fmla="*/ 0 h 13060"/>
                <a:gd name="connsiteX0" fmla="*/ 10000 w 11458"/>
                <a:gd name="connsiteY0" fmla="*/ 13179 h 13179"/>
                <a:gd name="connsiteX1" fmla="*/ 0 w 11458"/>
                <a:gd name="connsiteY1" fmla="*/ 11471 h 13179"/>
                <a:gd name="connsiteX2" fmla="*/ 0 w 11458"/>
                <a:gd name="connsiteY2" fmla="*/ 6154 h 13179"/>
                <a:gd name="connsiteX3" fmla="*/ 11458 w 11458"/>
                <a:gd name="connsiteY3" fmla="*/ 0 h 1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" h="13179">
                  <a:moveTo>
                    <a:pt x="10000" y="13179"/>
                  </a:moveTo>
                  <a:lnTo>
                    <a:pt x="0" y="11471"/>
                  </a:lnTo>
                  <a:lnTo>
                    <a:pt x="0" y="6154"/>
                  </a:lnTo>
                  <a:lnTo>
                    <a:pt x="11458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162971" y="4057782"/>
              <a:ext cx="163220" cy="1860419"/>
            </a:xfrm>
            <a:custGeom>
              <a:avLst/>
              <a:gdLst>
                <a:gd name="connsiteX0" fmla="*/ 5625 w 10000"/>
                <a:gd name="connsiteY0" fmla="*/ 6425 h 6425"/>
                <a:gd name="connsiteX1" fmla="*/ 10000 w 10000"/>
                <a:gd name="connsiteY1" fmla="*/ 5625 h 6425"/>
                <a:gd name="connsiteX2" fmla="*/ 10000 w 10000"/>
                <a:gd name="connsiteY2" fmla="*/ 3309 h 6425"/>
                <a:gd name="connsiteX3" fmla="*/ 0 w 10000"/>
                <a:gd name="connsiteY3" fmla="*/ 0 h 6425"/>
                <a:gd name="connsiteX0" fmla="*/ 8 w 4383"/>
                <a:gd name="connsiteY0" fmla="*/ 7002 h 7002"/>
                <a:gd name="connsiteX1" fmla="*/ 4383 w 4383"/>
                <a:gd name="connsiteY1" fmla="*/ 5757 h 7002"/>
                <a:gd name="connsiteX2" fmla="*/ 4383 w 4383"/>
                <a:gd name="connsiteY2" fmla="*/ 2152 h 7002"/>
                <a:gd name="connsiteX3" fmla="*/ 0 w 4383"/>
                <a:gd name="connsiteY3" fmla="*/ 0 h 7002"/>
                <a:gd name="connsiteX0" fmla="*/ 18 w 10000"/>
                <a:gd name="connsiteY0" fmla="*/ 10132 h 10132"/>
                <a:gd name="connsiteX1" fmla="*/ 10000 w 10000"/>
                <a:gd name="connsiteY1" fmla="*/ 8354 h 10132"/>
                <a:gd name="connsiteX2" fmla="*/ 10000 w 10000"/>
                <a:gd name="connsiteY2" fmla="*/ 3205 h 10132"/>
                <a:gd name="connsiteX3" fmla="*/ 0 w 10000"/>
                <a:gd name="connsiteY3" fmla="*/ 0 h 10132"/>
                <a:gd name="connsiteX0" fmla="*/ 0 w 9982"/>
                <a:gd name="connsiteY0" fmla="*/ 12799 h 12799"/>
                <a:gd name="connsiteX1" fmla="*/ 9982 w 9982"/>
                <a:gd name="connsiteY1" fmla="*/ 11021 h 12799"/>
                <a:gd name="connsiteX2" fmla="*/ 9982 w 9982"/>
                <a:gd name="connsiteY2" fmla="*/ 5872 h 12799"/>
                <a:gd name="connsiteX3" fmla="*/ 565 w 9982"/>
                <a:gd name="connsiteY3" fmla="*/ 0 h 12799"/>
                <a:gd name="connsiteX0" fmla="*/ 0 w 10000"/>
                <a:gd name="connsiteY0" fmla="*/ 9974 h 9974"/>
                <a:gd name="connsiteX1" fmla="*/ 10000 w 10000"/>
                <a:gd name="connsiteY1" fmla="*/ 8585 h 9974"/>
                <a:gd name="connsiteX2" fmla="*/ 10000 w 10000"/>
                <a:gd name="connsiteY2" fmla="*/ 4562 h 9974"/>
                <a:gd name="connsiteX3" fmla="*/ 1150 w 10000"/>
                <a:gd name="connsiteY3" fmla="*/ 0 h 9974"/>
                <a:gd name="connsiteX0" fmla="*/ 0 w 10000"/>
                <a:gd name="connsiteY0" fmla="*/ 10077 h 10077"/>
                <a:gd name="connsiteX1" fmla="*/ 10000 w 10000"/>
                <a:gd name="connsiteY1" fmla="*/ 8684 h 10077"/>
                <a:gd name="connsiteX2" fmla="*/ 10000 w 10000"/>
                <a:gd name="connsiteY2" fmla="*/ 4651 h 10077"/>
                <a:gd name="connsiteX3" fmla="*/ 1296 w 10000"/>
                <a:gd name="connsiteY3" fmla="*/ 0 h 1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77">
                  <a:moveTo>
                    <a:pt x="0" y="10077"/>
                  </a:moveTo>
                  <a:lnTo>
                    <a:pt x="10000" y="8684"/>
                  </a:lnTo>
                  <a:lnTo>
                    <a:pt x="10000" y="4651"/>
                  </a:lnTo>
                  <a:lnTo>
                    <a:pt x="1296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5772152" y="4062005"/>
              <a:ext cx="514256" cy="1845084"/>
            </a:xfrm>
            <a:custGeom>
              <a:avLst/>
              <a:gdLst>
                <a:gd name="connsiteX0" fmla="*/ 6453 w 6453"/>
                <a:gd name="connsiteY0" fmla="*/ 6399 h 6399"/>
                <a:gd name="connsiteX1" fmla="*/ 4492 w 6453"/>
                <a:gd name="connsiteY1" fmla="*/ 5652 h 6399"/>
                <a:gd name="connsiteX2" fmla="*/ 0 w 6453"/>
                <a:gd name="connsiteY2" fmla="*/ 3210 h 6399"/>
                <a:gd name="connsiteX3" fmla="*/ 5341 w 6453"/>
                <a:gd name="connsiteY3" fmla="*/ 0 h 6399"/>
                <a:gd name="connsiteX0" fmla="*/ 10000 w 10000"/>
                <a:gd name="connsiteY0" fmla="*/ 7119 h 7119"/>
                <a:gd name="connsiteX1" fmla="*/ 6961 w 10000"/>
                <a:gd name="connsiteY1" fmla="*/ 5952 h 7119"/>
                <a:gd name="connsiteX2" fmla="*/ 0 w 10000"/>
                <a:gd name="connsiteY2" fmla="*/ 2135 h 7119"/>
                <a:gd name="connsiteX3" fmla="*/ 3461 w 10000"/>
                <a:gd name="connsiteY3" fmla="*/ 0 h 7119"/>
                <a:gd name="connsiteX0" fmla="*/ 10000 w 10000"/>
                <a:gd name="connsiteY0" fmla="*/ 12643 h 12643"/>
                <a:gd name="connsiteX1" fmla="*/ 6961 w 10000"/>
                <a:gd name="connsiteY1" fmla="*/ 11004 h 12643"/>
                <a:gd name="connsiteX2" fmla="*/ 0 w 10000"/>
                <a:gd name="connsiteY2" fmla="*/ 5642 h 12643"/>
                <a:gd name="connsiteX3" fmla="*/ 3646 w 10000"/>
                <a:gd name="connsiteY3" fmla="*/ 0 h 1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2643">
                  <a:moveTo>
                    <a:pt x="10000" y="12643"/>
                  </a:moveTo>
                  <a:lnTo>
                    <a:pt x="6961" y="11004"/>
                  </a:lnTo>
                  <a:lnTo>
                    <a:pt x="0" y="5642"/>
                  </a:lnTo>
                  <a:lnTo>
                    <a:pt x="3646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5957088" y="4057179"/>
              <a:ext cx="492163" cy="1861021"/>
            </a:xfrm>
            <a:custGeom>
              <a:avLst/>
              <a:gdLst>
                <a:gd name="connsiteX0" fmla="*/ 6586 w 8554"/>
                <a:gd name="connsiteY0" fmla="*/ 6315 h 6315"/>
                <a:gd name="connsiteX1" fmla="*/ 8554 w 8554"/>
                <a:gd name="connsiteY1" fmla="*/ 5515 h 6315"/>
                <a:gd name="connsiteX2" fmla="*/ 4391 w 8554"/>
                <a:gd name="connsiteY2" fmla="*/ 3116 h 6315"/>
                <a:gd name="connsiteX3" fmla="*/ 0 w 8554"/>
                <a:gd name="connsiteY3" fmla="*/ 0 h 6315"/>
                <a:gd name="connsiteX0" fmla="*/ 4743 w 7044"/>
                <a:gd name="connsiteY0" fmla="*/ 7185 h 7185"/>
                <a:gd name="connsiteX1" fmla="*/ 7044 w 7044"/>
                <a:gd name="connsiteY1" fmla="*/ 5918 h 7185"/>
                <a:gd name="connsiteX2" fmla="*/ 2177 w 7044"/>
                <a:gd name="connsiteY2" fmla="*/ 2119 h 7185"/>
                <a:gd name="connsiteX3" fmla="*/ 0 w 7044"/>
                <a:gd name="connsiteY3" fmla="*/ 0 h 7185"/>
                <a:gd name="connsiteX0" fmla="*/ 6447 w 9714"/>
                <a:gd name="connsiteY0" fmla="*/ 12579 h 12579"/>
                <a:gd name="connsiteX1" fmla="*/ 9714 w 9714"/>
                <a:gd name="connsiteY1" fmla="*/ 10816 h 12579"/>
                <a:gd name="connsiteX2" fmla="*/ 2805 w 9714"/>
                <a:gd name="connsiteY2" fmla="*/ 5528 h 12579"/>
                <a:gd name="connsiteX3" fmla="*/ 0 w 9714"/>
                <a:gd name="connsiteY3" fmla="*/ 0 h 12579"/>
                <a:gd name="connsiteX0" fmla="*/ 6784 w 10147"/>
                <a:gd name="connsiteY0" fmla="*/ 10143 h 10143"/>
                <a:gd name="connsiteX1" fmla="*/ 10147 w 10147"/>
                <a:gd name="connsiteY1" fmla="*/ 8741 h 10143"/>
                <a:gd name="connsiteX2" fmla="*/ 3035 w 10147"/>
                <a:gd name="connsiteY2" fmla="*/ 4538 h 10143"/>
                <a:gd name="connsiteX3" fmla="*/ 0 w 10147"/>
                <a:gd name="connsiteY3" fmla="*/ 0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7" h="10143">
                  <a:moveTo>
                    <a:pt x="6784" y="10143"/>
                  </a:moveTo>
                  <a:lnTo>
                    <a:pt x="10147" y="8741"/>
                  </a:lnTo>
                  <a:lnTo>
                    <a:pt x="3035" y="453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19"/>
            <p:cNvSpPr>
              <a:spLocks/>
            </p:cNvSpPr>
            <p:nvPr/>
          </p:nvSpPr>
          <p:spPr bwMode="auto">
            <a:xfrm>
              <a:off x="6046885" y="4067309"/>
              <a:ext cx="514256" cy="1836603"/>
            </a:xfrm>
            <a:custGeom>
              <a:avLst/>
              <a:gdLst>
                <a:gd name="connsiteX0" fmla="*/ 0 w 6453"/>
                <a:gd name="connsiteY0" fmla="*/ 6408 h 6408"/>
                <a:gd name="connsiteX1" fmla="*/ 1961 w 6453"/>
                <a:gd name="connsiteY1" fmla="*/ 5660 h 6408"/>
                <a:gd name="connsiteX2" fmla="*/ 6453 w 6453"/>
                <a:gd name="connsiteY2" fmla="*/ 3214 h 6408"/>
                <a:gd name="connsiteX3" fmla="*/ 1112 w 6453"/>
                <a:gd name="connsiteY3" fmla="*/ 0 h 6408"/>
                <a:gd name="connsiteX0" fmla="*/ 0 w 10000"/>
                <a:gd name="connsiteY0" fmla="*/ 7051 h 7051"/>
                <a:gd name="connsiteX1" fmla="*/ 3039 w 10000"/>
                <a:gd name="connsiteY1" fmla="*/ 5884 h 7051"/>
                <a:gd name="connsiteX2" fmla="*/ 10000 w 10000"/>
                <a:gd name="connsiteY2" fmla="*/ 2067 h 7051"/>
                <a:gd name="connsiteX3" fmla="*/ 6631 w 10000"/>
                <a:gd name="connsiteY3" fmla="*/ 0 h 7051"/>
                <a:gd name="connsiteX0" fmla="*/ 0 w 10000"/>
                <a:gd name="connsiteY0" fmla="*/ 10132 h 10132"/>
                <a:gd name="connsiteX1" fmla="*/ 3039 w 10000"/>
                <a:gd name="connsiteY1" fmla="*/ 8477 h 10132"/>
                <a:gd name="connsiteX2" fmla="*/ 10000 w 10000"/>
                <a:gd name="connsiteY2" fmla="*/ 3063 h 10132"/>
                <a:gd name="connsiteX3" fmla="*/ 6631 w 10000"/>
                <a:gd name="connsiteY3" fmla="*/ 0 h 10132"/>
                <a:gd name="connsiteX0" fmla="*/ 0 w 10000"/>
                <a:gd name="connsiteY0" fmla="*/ 12701 h 12701"/>
                <a:gd name="connsiteX1" fmla="*/ 3039 w 10000"/>
                <a:gd name="connsiteY1" fmla="*/ 11046 h 12701"/>
                <a:gd name="connsiteX2" fmla="*/ 10000 w 10000"/>
                <a:gd name="connsiteY2" fmla="*/ 5632 h 12701"/>
                <a:gd name="connsiteX3" fmla="*/ 6446 w 10000"/>
                <a:gd name="connsiteY3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2701">
                  <a:moveTo>
                    <a:pt x="0" y="12701"/>
                  </a:moveTo>
                  <a:lnTo>
                    <a:pt x="3039" y="11046"/>
                  </a:lnTo>
                  <a:lnTo>
                    <a:pt x="10000" y="5632"/>
                  </a:lnTo>
                  <a:lnTo>
                    <a:pt x="6446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"/>
            <p:cNvSpPr>
              <a:spLocks/>
            </p:cNvSpPr>
            <p:nvPr/>
          </p:nvSpPr>
          <p:spPr bwMode="auto">
            <a:xfrm>
              <a:off x="5883131" y="4066820"/>
              <a:ext cx="493866" cy="1848206"/>
            </a:xfrm>
            <a:custGeom>
              <a:avLst/>
              <a:gdLst>
                <a:gd name="connsiteX0" fmla="*/ 1954 w 8497"/>
                <a:gd name="connsiteY0" fmla="*/ 6319 h 6319"/>
                <a:gd name="connsiteX1" fmla="*/ 0 w 8497"/>
                <a:gd name="connsiteY1" fmla="*/ 5519 h 6319"/>
                <a:gd name="connsiteX2" fmla="*/ 4135 w 8497"/>
                <a:gd name="connsiteY2" fmla="*/ 3118 h 6319"/>
                <a:gd name="connsiteX3" fmla="*/ 8497 w 8497"/>
                <a:gd name="connsiteY3" fmla="*/ 0 h 6319"/>
                <a:gd name="connsiteX0" fmla="*/ 2300 w 7108"/>
                <a:gd name="connsiteY0" fmla="*/ 7234 h 7234"/>
                <a:gd name="connsiteX1" fmla="*/ 0 w 7108"/>
                <a:gd name="connsiteY1" fmla="*/ 5968 h 7234"/>
                <a:gd name="connsiteX2" fmla="*/ 4866 w 7108"/>
                <a:gd name="connsiteY2" fmla="*/ 2168 h 7234"/>
                <a:gd name="connsiteX3" fmla="*/ 7108 w 7108"/>
                <a:gd name="connsiteY3" fmla="*/ 0 h 7234"/>
                <a:gd name="connsiteX0" fmla="*/ 3236 w 9716"/>
                <a:gd name="connsiteY0" fmla="*/ 12496 h 12496"/>
                <a:gd name="connsiteX1" fmla="*/ 0 w 9716"/>
                <a:gd name="connsiteY1" fmla="*/ 10746 h 12496"/>
                <a:gd name="connsiteX2" fmla="*/ 6846 w 9716"/>
                <a:gd name="connsiteY2" fmla="*/ 5493 h 12496"/>
                <a:gd name="connsiteX3" fmla="*/ 9716 w 9716"/>
                <a:gd name="connsiteY3" fmla="*/ 0 h 12496"/>
                <a:gd name="connsiteX0" fmla="*/ 3331 w 10195"/>
                <a:gd name="connsiteY0" fmla="*/ 10026 h 10026"/>
                <a:gd name="connsiteX1" fmla="*/ 0 w 10195"/>
                <a:gd name="connsiteY1" fmla="*/ 8626 h 10026"/>
                <a:gd name="connsiteX2" fmla="*/ 7046 w 10195"/>
                <a:gd name="connsiteY2" fmla="*/ 4422 h 10026"/>
                <a:gd name="connsiteX3" fmla="*/ 10195 w 10195"/>
                <a:gd name="connsiteY3" fmla="*/ 0 h 10026"/>
                <a:gd name="connsiteX0" fmla="*/ 3331 w 10049"/>
                <a:gd name="connsiteY0" fmla="*/ 10026 h 10026"/>
                <a:gd name="connsiteX1" fmla="*/ 0 w 10049"/>
                <a:gd name="connsiteY1" fmla="*/ 8626 h 10026"/>
                <a:gd name="connsiteX2" fmla="*/ 7046 w 10049"/>
                <a:gd name="connsiteY2" fmla="*/ 4422 h 10026"/>
                <a:gd name="connsiteX3" fmla="*/ 10049 w 10049"/>
                <a:gd name="connsiteY3" fmla="*/ 0 h 10026"/>
                <a:gd name="connsiteX0" fmla="*/ 3331 w 10098"/>
                <a:gd name="connsiteY0" fmla="*/ 10065 h 10065"/>
                <a:gd name="connsiteX1" fmla="*/ 0 w 10098"/>
                <a:gd name="connsiteY1" fmla="*/ 8665 h 10065"/>
                <a:gd name="connsiteX2" fmla="*/ 7046 w 10098"/>
                <a:gd name="connsiteY2" fmla="*/ 4461 h 10065"/>
                <a:gd name="connsiteX3" fmla="*/ 10098 w 10098"/>
                <a:gd name="connsiteY3" fmla="*/ 0 h 1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8" h="10065">
                  <a:moveTo>
                    <a:pt x="3331" y="10065"/>
                  </a:moveTo>
                  <a:lnTo>
                    <a:pt x="0" y="8665"/>
                  </a:lnTo>
                  <a:lnTo>
                    <a:pt x="7046" y="4461"/>
                  </a:lnTo>
                  <a:lnTo>
                    <a:pt x="10098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auto">
            <a:xfrm>
              <a:off x="5802315" y="5389563"/>
              <a:ext cx="16033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auto">
            <a:xfrm>
              <a:off x="6365877" y="5389563"/>
              <a:ext cx="1587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auto">
            <a:xfrm>
              <a:off x="6388102" y="5922963"/>
              <a:ext cx="128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30"/>
            <p:cNvSpPr>
              <a:spLocks noChangeArrowheads="1"/>
            </p:cNvSpPr>
            <p:nvPr/>
          </p:nvSpPr>
          <p:spPr bwMode="auto">
            <a:xfrm>
              <a:off x="5719768" y="3992560"/>
              <a:ext cx="912813" cy="7143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50"/>
            <p:cNvSpPr>
              <a:spLocks noChangeShapeType="1"/>
            </p:cNvSpPr>
            <p:nvPr/>
          </p:nvSpPr>
          <p:spPr bwMode="auto">
            <a:xfrm flipV="1">
              <a:off x="6392863" y="5921375"/>
              <a:ext cx="1285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38"/>
            <p:cNvSpPr>
              <a:spLocks noChangeShapeType="1"/>
            </p:cNvSpPr>
            <p:nvPr/>
          </p:nvSpPr>
          <p:spPr bwMode="auto">
            <a:xfrm flipV="1">
              <a:off x="6015038" y="5922963"/>
              <a:ext cx="323850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6381737" y="4074064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181712" y="4064539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5948350" y="4074064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6557949" y="4074064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5753087" y="4074064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H="1">
              <a:off x="5467337" y="4069301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H="1">
              <a:off x="4657712" y="4074064"/>
              <a:ext cx="1095389" cy="6598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TextBox 102"/>
            <p:cNvSpPr txBox="1"/>
            <p:nvPr/>
          </p:nvSpPr>
          <p:spPr>
            <a:xfrm>
              <a:off x="6738153" y="4667250"/>
              <a:ext cx="1338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  <a:latin typeface="Chalkboard"/>
                </a:rPr>
                <a:t>Illumination</a:t>
              </a:r>
              <a:endParaRPr lang="en-US" sz="1600" dirty="0">
                <a:solidFill>
                  <a:srgbClr val="FF0000"/>
                </a:solidFill>
                <a:latin typeface="Chalkboard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485775" y="5410201"/>
            <a:ext cx="8029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latin typeface="+mj-lt"/>
              </a:rPr>
              <a:t>Pros: Fast, can project any arbitrary image</a:t>
            </a:r>
          </a:p>
          <a:p>
            <a:pPr algn="l"/>
            <a:endParaRPr lang="en-US" b="0" dirty="0" smtClean="0">
              <a:latin typeface="+mj-lt"/>
            </a:endParaRPr>
          </a:p>
          <a:p>
            <a:pPr algn="l"/>
            <a:r>
              <a:rPr lang="en-US" b="0" dirty="0" smtClean="0">
                <a:latin typeface="+mj-lt"/>
              </a:rPr>
              <a:t>Cons: Intensity is relatively low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FLIM</a:t>
            </a:r>
            <a:br>
              <a:rPr lang="en-US" sz="3200"/>
            </a:br>
            <a:r>
              <a:rPr lang="en-US" sz="2400"/>
              <a:t>Fluorescence Lifetime Imaging</a:t>
            </a:r>
            <a:endParaRPr lang="en-US" sz="3200"/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496888" y="1930400"/>
            <a:ext cx="71120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Measure the lifetime of the excited state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11188" y="2605088"/>
            <a:ext cx="7431087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Separate fluorophores with similar spectra</a:t>
            </a:r>
          </a:p>
          <a:p>
            <a:pPr marL="228600" indent="-228600" algn="l">
              <a:buFontTx/>
              <a:buChar char="•"/>
            </a:pP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Detect environmental parameters that</a:t>
            </a:r>
          </a:p>
          <a:p>
            <a:pPr marL="228600" indent="-228600"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	affect lifetime</a:t>
            </a:r>
          </a:p>
          <a:p>
            <a:pPr marL="228600" indent="-228600"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	(FRET, pH, ...)</a:t>
            </a:r>
          </a:p>
        </p:txBody>
      </p:sp>
      <p:pic>
        <p:nvPicPr>
          <p:cNvPr id="17101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930650"/>
            <a:ext cx="36576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4905375" y="6170613"/>
            <a:ext cx="428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  <a:latin typeface="Chalkboard" charset="0"/>
                <a:sym typeface="Symbol" charset="2"/>
              </a:rPr>
              <a:t>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  <a:sym typeface="Symbol" charset="2"/>
              </a:rPr>
              <a:t>1</a:t>
            </a:r>
            <a:endParaRPr lang="en-US" sz="28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5483225" y="6219825"/>
            <a:ext cx="476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  <a:latin typeface="Chalkboard" charset="0"/>
                <a:sym typeface="Symbol" charset="2"/>
              </a:rPr>
              <a:t></a:t>
            </a:r>
            <a:r>
              <a:rPr lang="en-US" sz="2800" b="0" baseline="-25000">
                <a:solidFill>
                  <a:schemeClr val="accent2"/>
                </a:solidFill>
                <a:latin typeface="Chalkboard" charset="0"/>
                <a:sym typeface="Symbol" charset="2"/>
              </a:rPr>
              <a:t>2</a:t>
            </a:r>
            <a:endParaRPr lang="en-US" sz="28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71021" name="Line 13"/>
          <p:cNvSpPr>
            <a:spLocks noChangeShapeType="1"/>
          </p:cNvSpPr>
          <p:nvPr/>
        </p:nvSpPr>
        <p:spPr bwMode="auto">
          <a:xfrm>
            <a:off x="5148263" y="5621338"/>
            <a:ext cx="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22" name="Line 14"/>
          <p:cNvSpPr>
            <a:spLocks noChangeShapeType="1"/>
          </p:cNvSpPr>
          <p:nvPr/>
        </p:nvSpPr>
        <p:spPr bwMode="auto">
          <a:xfrm>
            <a:off x="5689600" y="5654675"/>
            <a:ext cx="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>
            <a:off x="4630738" y="5646738"/>
            <a:ext cx="12112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4121150" y="5426075"/>
            <a:ext cx="5492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1/e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FLIM</a:t>
            </a:r>
            <a:br>
              <a:rPr lang="en-US" sz="3200"/>
            </a:br>
            <a:r>
              <a:rPr lang="en-US" sz="2400"/>
              <a:t>Measurement approaches</a:t>
            </a:r>
            <a:endParaRPr lang="en-US" sz="3200"/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55588" y="1546225"/>
            <a:ext cx="4341812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800" b="0" dirty="0">
                <a:solidFill>
                  <a:schemeClr val="accent2"/>
                </a:solidFill>
                <a:latin typeface="Chalkboard" charset="0"/>
              </a:rPr>
              <a:t>Frequency domain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 dirty="0">
                <a:solidFill>
                  <a:srgbClr val="8000FF"/>
                </a:solidFill>
                <a:latin typeface="Chalkboard" charset="0"/>
              </a:rPr>
              <a:t>Modulated excitation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 dirty="0">
                <a:solidFill>
                  <a:srgbClr val="8000FF"/>
                </a:solidFill>
                <a:latin typeface="Chalkboard" charset="0"/>
              </a:rPr>
              <a:t>Lock-in detect emission phase</a:t>
            </a:r>
          </a:p>
        </p:txBody>
      </p:sp>
      <p:pic>
        <p:nvPicPr>
          <p:cNvPr id="220168" name="Picture 8" descr="flim.jpg               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875" y="1244600"/>
            <a:ext cx="4175125" cy="2743200"/>
          </a:xfrm>
          <a:prstGeom prst="rect">
            <a:avLst/>
          </a:prstGeom>
          <a:noFill/>
        </p:spPr>
      </p:pic>
      <p:grpSp>
        <p:nvGrpSpPr>
          <p:cNvPr id="220174" name="Group 14"/>
          <p:cNvGrpSpPr>
            <a:grpSpLocks/>
          </p:cNvGrpSpPr>
          <p:nvPr/>
        </p:nvGrpSpPr>
        <p:grpSpPr bwMode="auto">
          <a:xfrm>
            <a:off x="5902325" y="4311650"/>
            <a:ext cx="2649538" cy="1628775"/>
            <a:chOff x="3510" y="2822"/>
            <a:chExt cx="1669" cy="1026"/>
          </a:xfrm>
        </p:grpSpPr>
        <p:pic>
          <p:nvPicPr>
            <p:cNvPr id="22016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10" y="2822"/>
              <a:ext cx="1669" cy="1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0170" name="Rectangle 10"/>
            <p:cNvSpPr>
              <a:spLocks noChangeArrowheads="1"/>
            </p:cNvSpPr>
            <p:nvPr/>
          </p:nvSpPr>
          <p:spPr bwMode="auto">
            <a:xfrm>
              <a:off x="3659" y="3258"/>
              <a:ext cx="144" cy="587"/>
            </a:xfrm>
            <a:prstGeom prst="rect">
              <a:avLst/>
            </a:prstGeom>
            <a:noFill/>
            <a:ln w="12700">
              <a:solidFill>
                <a:srgbClr val="2C9D2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171" name="Rectangle 11"/>
            <p:cNvSpPr>
              <a:spLocks noChangeArrowheads="1"/>
            </p:cNvSpPr>
            <p:nvPr/>
          </p:nvSpPr>
          <p:spPr bwMode="auto">
            <a:xfrm>
              <a:off x="3846" y="3531"/>
              <a:ext cx="144" cy="315"/>
            </a:xfrm>
            <a:prstGeom prst="rect">
              <a:avLst/>
            </a:prstGeom>
            <a:noFill/>
            <a:ln w="12700">
              <a:solidFill>
                <a:srgbClr val="2C9D2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172" name="Rectangle 12"/>
            <p:cNvSpPr>
              <a:spLocks noChangeArrowheads="1"/>
            </p:cNvSpPr>
            <p:nvPr/>
          </p:nvSpPr>
          <p:spPr bwMode="auto">
            <a:xfrm>
              <a:off x="4049" y="3680"/>
              <a:ext cx="144" cy="166"/>
            </a:xfrm>
            <a:prstGeom prst="rect">
              <a:avLst/>
            </a:prstGeom>
            <a:noFill/>
            <a:ln w="12700">
              <a:solidFill>
                <a:srgbClr val="2C9D2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173" name="Rectangle 13"/>
            <p:cNvSpPr>
              <a:spLocks noChangeArrowheads="1"/>
            </p:cNvSpPr>
            <p:nvPr/>
          </p:nvSpPr>
          <p:spPr bwMode="auto">
            <a:xfrm>
              <a:off x="4252" y="3760"/>
              <a:ext cx="144" cy="86"/>
            </a:xfrm>
            <a:prstGeom prst="rect">
              <a:avLst/>
            </a:prstGeom>
            <a:noFill/>
            <a:ln w="12700">
              <a:solidFill>
                <a:srgbClr val="2C9D2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247650" y="3730625"/>
            <a:ext cx="4732338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800" b="0" dirty="0">
                <a:solidFill>
                  <a:schemeClr val="accent2"/>
                </a:solidFill>
                <a:latin typeface="Chalkboard" charset="0"/>
              </a:rPr>
              <a:t>Time domain</a:t>
            </a:r>
            <a:r>
              <a:rPr lang="en-US" sz="2000" b="0" dirty="0">
                <a:solidFill>
                  <a:schemeClr val="accent2"/>
                </a:solidFill>
                <a:latin typeface="Chalkboard" charset="0"/>
              </a:rPr>
              <a:t> (pulsed exc.)</a:t>
            </a:r>
          </a:p>
          <a:p>
            <a:pPr marL="685800" lvl="1" indent="-228600" algn="l">
              <a:buFontTx/>
              <a:buChar char="•"/>
            </a:pPr>
            <a:r>
              <a:rPr lang="en-US" sz="2800" b="0" dirty="0">
                <a:solidFill>
                  <a:srgbClr val="8000FF"/>
                </a:solidFill>
                <a:latin typeface="Chalkboard" charset="0"/>
              </a:rPr>
              <a:t>Gated intensifier</a:t>
            </a:r>
          </a:p>
          <a:p>
            <a:pPr marL="855663" lvl="2" indent="58738" algn="l"/>
            <a:r>
              <a:rPr lang="en-US" sz="2000" b="0" dirty="0">
                <a:solidFill>
                  <a:srgbClr val="8000FF"/>
                </a:solidFill>
                <a:latin typeface="Chalkboard" charset="0"/>
              </a:rPr>
              <a:t>Photon inefficient</a:t>
            </a:r>
            <a:endParaRPr lang="en-US" sz="2800" b="0" dirty="0">
              <a:solidFill>
                <a:srgbClr val="8000FF"/>
              </a:solidFill>
              <a:latin typeface="Chalkboard" charset="0"/>
            </a:endParaRPr>
          </a:p>
          <a:p>
            <a:pPr marL="685800" lvl="1" indent="-228600" algn="l">
              <a:buFontTx/>
              <a:buChar char="•"/>
            </a:pPr>
            <a:r>
              <a:rPr lang="en-US" sz="2800" b="0" dirty="0">
                <a:solidFill>
                  <a:srgbClr val="8000FF"/>
                </a:solidFill>
                <a:latin typeface="Chalkboard" charset="0"/>
              </a:rPr>
              <a:t>Time-correlated</a:t>
            </a:r>
          </a:p>
          <a:p>
            <a:pPr marL="685800" lvl="1" indent="-228600" algn="l"/>
            <a:r>
              <a:rPr lang="en-US" sz="2800" b="0" dirty="0">
                <a:solidFill>
                  <a:srgbClr val="8000FF"/>
                </a:solidFill>
                <a:latin typeface="Chalkboard" charset="0"/>
              </a:rPr>
              <a:t>	single photon counting</a:t>
            </a:r>
          </a:p>
          <a:p>
            <a:pPr marL="855663" lvl="2" indent="58738" algn="l"/>
            <a:r>
              <a:rPr lang="en-US" sz="2000" b="0" dirty="0">
                <a:solidFill>
                  <a:srgbClr val="8000FF"/>
                </a:solidFill>
                <a:latin typeface="Chalkboard" charset="0"/>
                <a:sym typeface="Symbol" charset="2"/>
              </a:rPr>
              <a:t>Very efficient</a:t>
            </a:r>
          </a:p>
          <a:p>
            <a:pPr marL="855663" lvl="2" indent="58738" algn="l"/>
            <a:r>
              <a:rPr lang="en-US" sz="2000" b="0" dirty="0">
                <a:solidFill>
                  <a:srgbClr val="8000FF"/>
                </a:solidFill>
                <a:latin typeface="Chalkboard" charset="0"/>
                <a:sym typeface="Symbol" charset="2"/>
              </a:rPr>
              <a:t> </a:t>
            </a:r>
            <a:r>
              <a:rPr lang="en-US" sz="2000" b="0" dirty="0">
                <a:solidFill>
                  <a:srgbClr val="8000FF"/>
                </a:solidFill>
                <a:latin typeface="Chalkboard" charset="0"/>
              </a:rPr>
              <a:t>one photon per pulse </a:t>
            </a:r>
            <a:r>
              <a:rPr lang="en-US" sz="2000" b="0" dirty="0">
                <a:solidFill>
                  <a:srgbClr val="8000FF"/>
                </a:solidFill>
                <a:latin typeface="Chalkboard" charset="0"/>
                <a:sym typeface="Symbol" charset="2"/>
              </a:rPr>
              <a:t> slow</a:t>
            </a:r>
            <a:endParaRPr lang="en-US" sz="2000" b="0" dirty="0">
              <a:solidFill>
                <a:srgbClr val="8000FF"/>
              </a:solidFill>
              <a:latin typeface="Chalkboard" charset="0"/>
            </a:endParaRPr>
          </a:p>
        </p:txBody>
      </p:sp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5962650" y="6316663"/>
            <a:ext cx="195262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Time gates</a:t>
            </a:r>
          </a:p>
        </p:txBody>
      </p:sp>
      <p:sp>
        <p:nvSpPr>
          <p:cNvPr id="220176" name="Line 16"/>
          <p:cNvSpPr>
            <a:spLocks noChangeShapeType="1"/>
          </p:cNvSpPr>
          <p:nvPr/>
        </p:nvSpPr>
        <p:spPr bwMode="auto">
          <a:xfrm flipH="1" flipV="1">
            <a:off x="6281738" y="6011863"/>
            <a:ext cx="34925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 flipH="1" flipV="1">
            <a:off x="6543675" y="6019800"/>
            <a:ext cx="1905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178" name="Line 18"/>
          <p:cNvSpPr>
            <a:spLocks noChangeShapeType="1"/>
          </p:cNvSpPr>
          <p:nvPr/>
        </p:nvSpPr>
        <p:spPr bwMode="auto">
          <a:xfrm flipV="1">
            <a:off x="6865938" y="6021388"/>
            <a:ext cx="7937" cy="36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179" name="Line 19"/>
          <p:cNvSpPr>
            <a:spLocks noChangeShapeType="1"/>
          </p:cNvSpPr>
          <p:nvPr/>
        </p:nvSpPr>
        <p:spPr bwMode="auto">
          <a:xfrm flipV="1">
            <a:off x="7127875" y="6046788"/>
            <a:ext cx="4286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FLIM</a:t>
            </a:r>
            <a:br>
              <a:rPr lang="en-US" sz="3200"/>
            </a:br>
            <a:r>
              <a:rPr lang="en-US" sz="2400"/>
              <a:t>Examples</a:t>
            </a:r>
            <a:endParaRPr lang="en-US" sz="3200"/>
          </a:p>
        </p:txBody>
      </p:sp>
      <p:sp>
        <p:nvSpPr>
          <p:cNvPr id="222220" name="Rectangle 12"/>
          <p:cNvSpPr>
            <a:spLocks noChangeArrowheads="1"/>
          </p:cNvSpPr>
          <p:nvPr/>
        </p:nvSpPr>
        <p:spPr bwMode="auto">
          <a:xfrm>
            <a:off x="4268788" y="2713038"/>
            <a:ext cx="434816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 err="1">
                <a:solidFill>
                  <a:schemeClr val="accent2"/>
                </a:solidFill>
                <a:latin typeface="Chalkboard" charset="0"/>
              </a:rPr>
              <a:t>Hepatocyte</a:t>
            </a:r>
            <a:r>
              <a:rPr lang="en-US" sz="1800" b="0" dirty="0">
                <a:solidFill>
                  <a:schemeClr val="accent2"/>
                </a:solidFill>
                <a:latin typeface="Chalkboard" charset="0"/>
              </a:rPr>
              <a:t> membrane-stained</a:t>
            </a:r>
          </a:p>
          <a:p>
            <a:r>
              <a:rPr lang="en-US" sz="1800" b="0" dirty="0">
                <a:solidFill>
                  <a:schemeClr val="accent2"/>
                </a:solidFill>
                <a:latin typeface="Chalkboard" charset="0"/>
              </a:rPr>
              <a:t>with NBD, which has a</a:t>
            </a:r>
          </a:p>
          <a:p>
            <a:r>
              <a:rPr lang="en-US" sz="1800" b="0" dirty="0" err="1">
                <a:solidFill>
                  <a:schemeClr val="accent2"/>
                </a:solidFill>
                <a:latin typeface="Chalkboard" charset="0"/>
              </a:rPr>
              <a:t>hydrophobicity</a:t>
            </a:r>
            <a:r>
              <a:rPr lang="en-US" sz="1800" b="0" dirty="0">
                <a:solidFill>
                  <a:schemeClr val="accent2"/>
                </a:solidFill>
                <a:latin typeface="Chalkboard" charset="0"/>
              </a:rPr>
              <a:t>-dependent lifetime</a:t>
            </a:r>
          </a:p>
          <a:p>
            <a:r>
              <a:rPr lang="en-US" sz="1800" b="0" dirty="0">
                <a:solidFill>
                  <a:schemeClr val="accent2"/>
                </a:solidFill>
                <a:latin typeface="Chalkboard" charset="0"/>
              </a:rPr>
              <a:t>(TCSPC, 3 minutes for 300x300 pixels )</a:t>
            </a:r>
          </a:p>
        </p:txBody>
      </p:sp>
      <p:pic>
        <p:nvPicPr>
          <p:cNvPr id="222225" name="Picture 17" descr="hydrophobicity_flim.jpg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3813" y="1962150"/>
            <a:ext cx="2424112" cy="3440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molecular movement by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idea: optically mark one region of the cell, follow where it goes at later times.</a:t>
            </a:r>
          </a:p>
          <a:p>
            <a:endParaRPr lang="en-US" dirty="0" smtClean="0"/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 err="1" smtClean="0"/>
              <a:t>Uncaging</a:t>
            </a:r>
            <a:r>
              <a:rPr lang="en-US" dirty="0" smtClean="0"/>
              <a:t> (old)</a:t>
            </a:r>
          </a:p>
          <a:p>
            <a:pPr lvl="1"/>
            <a:r>
              <a:rPr lang="en-US" dirty="0" smtClean="0"/>
              <a:t>FRAP, FLIP: </a:t>
            </a:r>
            <a:r>
              <a:rPr lang="en-US" dirty="0" err="1" smtClean="0"/>
              <a:t>photobleaching</a:t>
            </a:r>
            <a:endParaRPr lang="en-US" dirty="0" smtClean="0"/>
          </a:p>
          <a:p>
            <a:pPr lvl="1"/>
            <a:r>
              <a:rPr lang="en-US" dirty="0" err="1" smtClean="0"/>
              <a:t>Photoactivation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Environment-sensitive </a:t>
            </a:r>
            <a:r>
              <a:rPr lang="en-US" dirty="0" err="1" smtClean="0"/>
              <a:t>fluorophores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71525"/>
            <a:ext cx="7772400" cy="1000125"/>
          </a:xfrm>
        </p:spPr>
        <p:txBody>
          <a:bodyPr/>
          <a:lstStyle/>
          <a:p>
            <a:pPr algn="ctr">
              <a:buNone/>
            </a:pPr>
            <a:r>
              <a:rPr lang="en-US" sz="2000" dirty="0" smtClean="0"/>
              <a:t>Many: pH, ions (Ca</a:t>
            </a:r>
            <a:r>
              <a:rPr lang="en-US" sz="2000" baseline="30000" dirty="0" smtClean="0"/>
              <a:t>2+</a:t>
            </a:r>
            <a:r>
              <a:rPr lang="en-US" sz="2000" dirty="0" smtClean="0"/>
              <a:t>, Mg</a:t>
            </a:r>
            <a:r>
              <a:rPr lang="en-US" sz="2000" baseline="30000" dirty="0" smtClean="0"/>
              <a:t>2+</a:t>
            </a:r>
            <a:r>
              <a:rPr lang="en-US" sz="2000" dirty="0" smtClean="0"/>
              <a:t>, Na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, K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, etc.), voltage, </a:t>
            </a:r>
            <a:r>
              <a:rPr lang="en-US" sz="2000" dirty="0" err="1" smtClean="0"/>
              <a:t>hydrophobicity</a:t>
            </a:r>
            <a:r>
              <a:rPr lang="en-US" sz="2000" dirty="0" smtClean="0"/>
              <a:t>,…</a:t>
            </a:r>
            <a:endParaRPr lang="en-US" sz="2000" dirty="0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3" cstate="print"/>
          <a:srcRect l="1273" t="1969" r="3818" b="2756"/>
          <a:stretch>
            <a:fillRect/>
          </a:stretch>
        </p:blipFill>
        <p:spPr bwMode="auto">
          <a:xfrm>
            <a:off x="238125" y="3933825"/>
            <a:ext cx="24860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46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189" y="1633538"/>
            <a:ext cx="1908572" cy="225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82306" y="62865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+mj-lt"/>
              </a:rPr>
              <a:t>Fura-2</a:t>
            </a:r>
            <a:endParaRPr lang="en-US" sz="1800" b="0" dirty="0">
              <a:latin typeface="+mj-lt"/>
            </a:endParaRPr>
          </a:p>
        </p:txBody>
      </p:sp>
      <p:pic>
        <p:nvPicPr>
          <p:cNvPr id="284679" name="Picture 7"/>
          <p:cNvPicPr>
            <a:picLocks noChangeAspect="1" noChangeArrowheads="1"/>
          </p:cNvPicPr>
          <p:nvPr/>
        </p:nvPicPr>
        <p:blipFill>
          <a:blip r:embed="rId5" cstate="print"/>
          <a:srcRect l="50000" t="1957" r="1667" b="3025"/>
          <a:stretch>
            <a:fillRect/>
          </a:stretch>
        </p:blipFill>
        <p:spPr bwMode="auto">
          <a:xfrm>
            <a:off x="2962275" y="3752850"/>
            <a:ext cx="27622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4680" name="Picture 8"/>
          <p:cNvPicPr>
            <a:picLocks noChangeAspect="1" noChangeArrowheads="1"/>
          </p:cNvPicPr>
          <p:nvPr/>
        </p:nvPicPr>
        <p:blipFill>
          <a:blip r:embed="rId6" cstate="print"/>
          <a:srcRect l="1619" t="1324" r="80857" b="62914"/>
          <a:stretch>
            <a:fillRect/>
          </a:stretch>
        </p:blipFill>
        <p:spPr bwMode="auto">
          <a:xfrm>
            <a:off x="3422957" y="1914525"/>
            <a:ext cx="1869461" cy="164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669037" y="62674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latin typeface="+mj-lt"/>
              </a:rPr>
              <a:t>Fluorescein</a:t>
            </a:r>
            <a:endParaRPr lang="en-US" sz="1800" b="0" dirty="0">
              <a:latin typeface="+mj-lt"/>
            </a:endParaRPr>
          </a:p>
        </p:txBody>
      </p:sp>
      <p:pic>
        <p:nvPicPr>
          <p:cNvPr id="28468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8375" y="2219325"/>
            <a:ext cx="23241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4682" name="Picture 10"/>
          <p:cNvPicPr>
            <a:picLocks noChangeAspect="1" noChangeArrowheads="1"/>
          </p:cNvPicPr>
          <p:nvPr/>
        </p:nvPicPr>
        <p:blipFill>
          <a:blip r:embed="rId8" cstate="print"/>
          <a:srcRect l="3091" t="2344" r="4545" b="3906"/>
          <a:stretch>
            <a:fillRect/>
          </a:stretch>
        </p:blipFill>
        <p:spPr bwMode="auto">
          <a:xfrm>
            <a:off x="5981700" y="3914775"/>
            <a:ext cx="24193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778256" y="623887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+mj-lt"/>
              </a:rPr>
              <a:t>MQAE</a:t>
            </a:r>
            <a:endParaRPr lang="en-US" sz="1800" b="0" dirty="0"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Environment-sensitive fluorophores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276600"/>
            <a:ext cx="247808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133600"/>
            <a:ext cx="5803900" cy="382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321066" y="6400800"/>
            <a:ext cx="47500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>
                <a:latin typeface="+mj-lt"/>
              </a:rPr>
              <a:t>Nalbant</a:t>
            </a:r>
            <a:r>
              <a:rPr lang="en-US" sz="1800" b="0" i="1" dirty="0">
                <a:latin typeface="+mj-lt"/>
              </a:rPr>
              <a:t> et al. 2004, Science 305: 1615-1619</a:t>
            </a:r>
          </a:p>
        </p:txBody>
      </p:sp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561975" y="304800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latin typeface="+mj-lt"/>
              </a:rPr>
              <a:t>I-SO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mtClean="0"/>
              <a:t>Imaging Cdc42 activation</a:t>
            </a: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152400" y="5867400"/>
            <a:ext cx="883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latin typeface="+mj-lt"/>
              </a:rPr>
              <a:t>Fuse sensor to GFP; I-SO/GFP ratio is proportional to degree bound</a:t>
            </a:r>
          </a:p>
        </p:txBody>
      </p:sp>
      <p:pic>
        <p:nvPicPr>
          <p:cNvPr id="5939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1950" y="992188"/>
            <a:ext cx="5878513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Monitoring Cdc42 activation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/>
        </p:nvPicPr>
        <p:blipFill>
          <a:blip r:embed="rId3" cstate="print"/>
          <a:srcRect r="48264" b="59152"/>
          <a:stretch>
            <a:fillRect/>
          </a:stretch>
        </p:blipFill>
        <p:spPr bwMode="auto">
          <a:xfrm>
            <a:off x="914400" y="1981200"/>
            <a:ext cx="3429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3" cstate="print"/>
          <a:srcRect l="51952" t="39996" b="23325"/>
          <a:stretch>
            <a:fillRect/>
          </a:stretch>
        </p:blipFill>
        <p:spPr bwMode="auto">
          <a:xfrm>
            <a:off x="5029200" y="2438400"/>
            <a:ext cx="31845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/>
              <a:t>Fluorescence Resonance Energy Transfer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133600"/>
            <a:ext cx="4059238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57325" y="5667375"/>
            <a:ext cx="611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+mj-lt"/>
              </a:rPr>
              <a:t>Sensitive to distances on the order of 10 nm, 20-fold below resolution limit</a:t>
            </a:r>
            <a:endParaRPr lang="en-US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dependence of FRET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313082" y="5165725"/>
            <a:ext cx="34724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+mj-lt"/>
              </a:rPr>
              <a:t>For CFP-YFP,</a:t>
            </a:r>
          </a:p>
          <a:p>
            <a:r>
              <a:rPr lang="en-US" sz="2000" b="0">
                <a:latin typeface="+mj-lt"/>
              </a:rPr>
              <a:t>50% transfer at R</a:t>
            </a:r>
            <a:r>
              <a:rPr lang="en-US" sz="2000" b="0" baseline="-25000">
                <a:latin typeface="+mj-lt"/>
              </a:rPr>
              <a:t>0</a:t>
            </a:r>
            <a:r>
              <a:rPr lang="en-US" sz="2000" b="0">
                <a:latin typeface="+mj-lt"/>
              </a:rPr>
              <a:t> = 4.9 nm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52600"/>
            <a:ext cx="3581400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67395" y="3886200"/>
            <a:ext cx="27831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0" i="1" dirty="0">
                <a:latin typeface="+mj-lt"/>
              </a:rPr>
              <a:t>R</a:t>
            </a:r>
            <a:r>
              <a:rPr lang="en-US" sz="2400" b="0" i="1" baseline="-25000" dirty="0">
                <a:latin typeface="+mj-lt"/>
              </a:rPr>
              <a:t>0</a:t>
            </a:r>
            <a:r>
              <a:rPr lang="en-US" sz="2400" b="0" i="1" baseline="30000" dirty="0">
                <a:latin typeface="+mj-lt"/>
              </a:rPr>
              <a:t>6</a:t>
            </a:r>
            <a:r>
              <a:rPr lang="en-US" sz="2400" b="0" i="1" dirty="0">
                <a:latin typeface="+mj-lt"/>
              </a:rPr>
              <a:t> </a:t>
            </a:r>
            <a:r>
              <a:rPr lang="en-US" sz="2400" b="0" i="1" dirty="0">
                <a:latin typeface="+mj-lt"/>
                <a:sym typeface="Symbol" charset="2"/>
              </a:rPr>
              <a:t></a:t>
            </a:r>
            <a:r>
              <a:rPr lang="en-US" sz="2400" b="0" i="1" dirty="0">
                <a:latin typeface="+mj-lt"/>
              </a:rPr>
              <a:t> </a:t>
            </a:r>
            <a:r>
              <a:rPr lang="en-US" sz="2400" b="0" i="1" dirty="0">
                <a:latin typeface="SWGreks" pitchFamily="2" charset="0"/>
              </a:rPr>
              <a:t>k</a:t>
            </a:r>
            <a:r>
              <a:rPr lang="en-US" sz="2400" b="0" i="1" baseline="30000" dirty="0">
                <a:latin typeface="+mj-lt"/>
              </a:rPr>
              <a:t>2</a:t>
            </a:r>
            <a:r>
              <a:rPr lang="en-US" sz="2400" b="0" i="1" dirty="0">
                <a:latin typeface="+mj-lt"/>
              </a:rPr>
              <a:t> n</a:t>
            </a:r>
            <a:r>
              <a:rPr lang="en-US" sz="2400" b="0" i="1" baseline="30000" dirty="0">
                <a:latin typeface="+mj-lt"/>
              </a:rPr>
              <a:t>-4</a:t>
            </a:r>
            <a:r>
              <a:rPr lang="en-US" sz="2400" b="0" i="1" dirty="0">
                <a:latin typeface="+mj-lt"/>
              </a:rPr>
              <a:t> Q</a:t>
            </a:r>
            <a:r>
              <a:rPr lang="en-US" sz="2400" b="0" i="1" baseline="-25000" dirty="0">
                <a:latin typeface="+mj-lt"/>
              </a:rPr>
              <a:t>D</a:t>
            </a:r>
            <a:r>
              <a:rPr lang="en-US" sz="2400" b="0" i="1" dirty="0">
                <a:latin typeface="+mj-lt"/>
              </a:rPr>
              <a:t> J(l)</a:t>
            </a:r>
          </a:p>
          <a:p>
            <a:endParaRPr lang="en-US" sz="2400" b="0" dirty="0">
              <a:latin typeface="+mj-lt"/>
            </a:endParaRP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517525" y="2859088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latin typeface="+mj-lt"/>
              </a:rPr>
              <a:t>E =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600200" y="2514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latin typeface="+mj-lt"/>
              </a:rPr>
              <a:t>1</a:t>
            </a:r>
            <a:endParaRPr lang="en-US" sz="2400" b="0" baseline="30000">
              <a:latin typeface="+mj-lt"/>
            </a:endParaRP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1127189" y="3048000"/>
            <a:ext cx="15953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latin typeface="+mj-lt"/>
              </a:rPr>
              <a:t>1+ (r</a:t>
            </a:r>
            <a:r>
              <a:rPr lang="en-US" sz="2400" b="0" baseline="30000">
                <a:latin typeface="+mj-lt"/>
              </a:rPr>
              <a:t>6</a:t>
            </a:r>
            <a:r>
              <a:rPr lang="en-US" sz="2400" b="0">
                <a:latin typeface="+mj-lt"/>
              </a:rPr>
              <a:t>/R</a:t>
            </a:r>
            <a:r>
              <a:rPr lang="en-US" sz="2400" b="0" baseline="-25000">
                <a:latin typeface="+mj-lt"/>
              </a:rPr>
              <a:t>0</a:t>
            </a:r>
            <a:r>
              <a:rPr lang="en-US" sz="2400" b="0" baseline="30000">
                <a:latin typeface="+mj-lt"/>
              </a:rPr>
              <a:t>6</a:t>
            </a:r>
            <a:r>
              <a:rPr lang="en-US" sz="2400" b="0">
                <a:latin typeface="+mj-lt"/>
              </a:rPr>
              <a:t>)</a:t>
            </a:r>
            <a:endParaRPr lang="en-US" sz="2400" b="0" baseline="30000">
              <a:latin typeface="+mj-lt"/>
            </a:endParaRP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1295400" y="29718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0">
              <a:latin typeface="+mj-lt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533400" y="4572000"/>
            <a:ext cx="327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latin typeface="+mj-lt"/>
              </a:rPr>
              <a:t>Overlap between donor emission and acceptor excitation</a:t>
            </a: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V="1">
            <a:off x="2286000" y="4343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b="0">
              <a:latin typeface="+mj-lt"/>
            </a:endParaRP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609600" y="46482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latin typeface="+mj-lt"/>
              </a:rPr>
              <a:t>Donor quantum yield</a:t>
            </a:r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1905000" y="42672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b="0">
              <a:latin typeface="+mj-lt"/>
            </a:endParaRPr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flipV="1">
            <a:off x="1828800" y="4267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b="0">
              <a:latin typeface="+mj-lt"/>
            </a:endParaRPr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609600" y="48006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latin typeface="+mj-lt"/>
              </a:rPr>
              <a:t>Refractive index </a:t>
            </a: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457200" y="4876800"/>
            <a:ext cx="3276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latin typeface="+mj-lt"/>
              </a:rPr>
              <a:t>Orientation between fluorophores</a:t>
            </a:r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H="1" flipV="1">
            <a:off x="1447800" y="43434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b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6" grpId="0"/>
      <p:bldP spid="26636" grpId="1"/>
      <p:bldP spid="26638" grpId="0" animBg="1"/>
      <p:bldP spid="26638" grpId="1" animBg="1"/>
      <p:bldP spid="26639" grpId="0"/>
      <p:bldP spid="26639" grpId="1"/>
      <p:bldP spid="26641" grpId="0" animBg="1"/>
      <p:bldP spid="26641" grpId="1" animBg="1"/>
      <p:bldP spid="26642" grpId="0" animBg="1"/>
      <p:bldP spid="26642" grpId="1" animBg="1"/>
      <p:bldP spid="26643" grpId="0"/>
      <p:bldP spid="26643" grpId="1"/>
      <p:bldP spid="26644" grpId="0"/>
      <p:bldP spid="266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FRET pairs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+mj-lt"/>
              </a:rPr>
              <a:t>CFP/YFP – use A206R mutants if </a:t>
            </a:r>
            <a:r>
              <a:rPr lang="en-US" sz="2800" dirty="0" err="1">
                <a:latin typeface="+mj-lt"/>
              </a:rPr>
              <a:t>dimerization</a:t>
            </a:r>
            <a:r>
              <a:rPr lang="en-US" sz="2800" dirty="0">
                <a:latin typeface="+mj-lt"/>
              </a:rPr>
              <a:t> is problematic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+mj-lt"/>
              </a:rPr>
              <a:t>GFP/</a:t>
            </a:r>
            <a:r>
              <a:rPr lang="en-US" sz="2800" dirty="0" err="1">
                <a:latin typeface="+mj-lt"/>
              </a:rPr>
              <a:t>mCherry</a:t>
            </a:r>
            <a:r>
              <a:rPr lang="en-US" sz="2800" dirty="0">
                <a:latin typeface="+mj-lt"/>
              </a:rPr>
              <a:t> or other FP pairs – not so well validated</a:t>
            </a:r>
          </a:p>
          <a:p>
            <a:pPr>
              <a:spcBef>
                <a:spcPct val="50000"/>
              </a:spcBef>
            </a:pPr>
            <a:r>
              <a:rPr lang="en-US" sz="2800" dirty="0" err="1">
                <a:latin typeface="+mj-lt"/>
              </a:rPr>
              <a:t>Fluorescein</a:t>
            </a:r>
            <a:r>
              <a:rPr lang="en-US" sz="2800" dirty="0">
                <a:latin typeface="+mj-lt"/>
              </a:rPr>
              <a:t>/</a:t>
            </a:r>
            <a:r>
              <a:rPr lang="en-US" sz="2800" dirty="0" err="1">
                <a:latin typeface="+mj-lt"/>
              </a:rPr>
              <a:t>Rhodamine</a:t>
            </a:r>
            <a:endParaRPr lang="en-US" sz="2800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en-US" sz="2800" dirty="0">
                <a:latin typeface="+mj-lt"/>
              </a:rPr>
              <a:t>Cy3/Cy5 or </a:t>
            </a:r>
            <a:r>
              <a:rPr lang="en-US" sz="2800" dirty="0" err="1">
                <a:latin typeface="+mj-lt"/>
              </a:rPr>
              <a:t>Rhodamine</a:t>
            </a:r>
            <a:r>
              <a:rPr lang="en-US" sz="2800" dirty="0">
                <a:latin typeface="+mj-lt"/>
              </a:rPr>
              <a:t>/Cy5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+mj-lt"/>
              </a:rPr>
              <a:t>Many other small molecule pairs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FRET Theory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867400" cy="48006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baseline="-25000" dirty="0">
                <a:latin typeface="+mj-lt"/>
              </a:rPr>
              <a:t> </a:t>
            </a:r>
            <a:r>
              <a:rPr lang="en-US" sz="2400" dirty="0">
                <a:latin typeface="SWGreks" pitchFamily="2" charset="0"/>
              </a:rPr>
              <a:t>k</a:t>
            </a:r>
            <a:r>
              <a:rPr lang="en-US" sz="2400" baseline="30000" dirty="0">
                <a:latin typeface="+mj-lt"/>
              </a:rPr>
              <a:t>2 </a:t>
            </a:r>
            <a:r>
              <a:rPr lang="en-US" sz="2400" dirty="0">
                <a:latin typeface="+mj-lt"/>
              </a:rPr>
              <a:t>=</a:t>
            </a:r>
            <a:r>
              <a:rPr lang="en-US" sz="2400" baseline="300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cos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</a:t>
            </a:r>
            <a:r>
              <a:rPr lang="en-US" sz="2400" baseline="-25000" dirty="0" err="1">
                <a:latin typeface="+mj-lt"/>
              </a:rPr>
              <a:t>T</a:t>
            </a:r>
            <a:r>
              <a:rPr lang="en-US" sz="2400" dirty="0">
                <a:latin typeface="+mj-lt"/>
              </a:rPr>
              <a:t> – 3 </a:t>
            </a:r>
            <a:r>
              <a:rPr lang="en-US" sz="2400" dirty="0" err="1">
                <a:latin typeface="+mj-lt"/>
              </a:rPr>
              <a:t>cos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</a:t>
            </a:r>
            <a:r>
              <a:rPr lang="en-US" sz="2400" baseline="-25000" dirty="0" err="1">
                <a:latin typeface="+mj-lt"/>
              </a:rPr>
              <a:t>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</a:t>
            </a:r>
            <a:r>
              <a:rPr lang="en-US" sz="2400" baseline="-25000" dirty="0" err="1">
                <a:latin typeface="+mj-lt"/>
              </a:rPr>
              <a:t>A</a:t>
            </a:r>
            <a:r>
              <a:rPr lang="en-US" sz="2400" dirty="0">
                <a:latin typeface="+mj-lt"/>
              </a:rPr>
              <a:t>)</a:t>
            </a:r>
            <a:r>
              <a:rPr lang="en-US" sz="2400" baseline="30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+mj-lt"/>
              </a:rPr>
              <a:t>For rapidly tumbling molecules, can average over all possible orientations to give </a:t>
            </a:r>
            <a:r>
              <a:rPr lang="en-US" sz="2400" baseline="-25000" dirty="0">
                <a:latin typeface="+mj-lt"/>
              </a:rPr>
              <a:t> </a:t>
            </a:r>
            <a:r>
              <a:rPr lang="en-US" sz="2400" dirty="0">
                <a:latin typeface="SWGreks" pitchFamily="2" charset="0"/>
              </a:rPr>
              <a:t>k</a:t>
            </a:r>
            <a:r>
              <a:rPr lang="en-US" sz="2400" baseline="30000" dirty="0">
                <a:latin typeface="+mj-lt"/>
              </a:rPr>
              <a:t>2 </a:t>
            </a:r>
            <a:r>
              <a:rPr lang="en-US" sz="2400" dirty="0">
                <a:latin typeface="+mj-lt"/>
              </a:rPr>
              <a:t>= 2/3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+mj-lt"/>
              </a:rPr>
              <a:t>But rotational correlation time for GFP is ~16 ns; fluorescence lifetime is ~3ns</a:t>
            </a: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ct val="50000"/>
              </a:spcBef>
            </a:pPr>
            <a:endParaRPr lang="en-US" sz="2400" dirty="0">
              <a:latin typeface="+mj-lt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7391400" y="2909888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25" name="Line 5"/>
          <p:cNvSpPr>
            <a:spLocks noChangeShapeType="1"/>
          </p:cNvSpPr>
          <p:nvPr/>
        </p:nvSpPr>
        <p:spPr bwMode="auto">
          <a:xfrm flipV="1">
            <a:off x="7391400" y="2071688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 flipV="1">
            <a:off x="6477000" y="3671888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998606" y="3671888"/>
            <a:ext cx="436337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q</a:t>
            </a:r>
            <a:r>
              <a:rPr lang="en-US" sz="1800" i="1" baseline="-25000">
                <a:latin typeface="+mj-lt"/>
              </a:rPr>
              <a:t>D</a:t>
            </a: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 flipV="1">
            <a:off x="7391400" y="207168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7299438" y="2224088"/>
            <a:ext cx="436337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q</a:t>
            </a:r>
            <a:r>
              <a:rPr lang="en-US" sz="1800" i="1" baseline="-25000">
                <a:latin typeface="+mj-lt"/>
              </a:rPr>
              <a:t>A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6448056" y="4129088"/>
            <a:ext cx="864339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Donor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7494255" y="2528888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Acceptor</a:t>
            </a:r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 flipH="1" flipV="1">
            <a:off x="6629400" y="4814888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 flipV="1">
            <a:off x="7467600" y="4510088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en-US" sz="1800">
              <a:latin typeface="+mj-lt"/>
            </a:endParaRP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7227284" y="4891088"/>
            <a:ext cx="420307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q</a:t>
            </a:r>
            <a:r>
              <a:rPr lang="en-US" sz="1800" i="1" baseline="-25000">
                <a:latin typeface="+mj-lt"/>
              </a:rPr>
              <a:t>T</a:t>
            </a:r>
          </a:p>
        </p:txBody>
      </p:sp>
      <p:sp>
        <p:nvSpPr>
          <p:cNvPr id="81935" name="Text Box 15"/>
          <p:cNvSpPr txBox="1">
            <a:spLocks noChangeArrowheads="1"/>
          </p:cNvSpPr>
          <p:nvPr/>
        </p:nvSpPr>
        <p:spPr bwMode="auto">
          <a:xfrm>
            <a:off x="6524256" y="5195888"/>
            <a:ext cx="864339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>
                <a:latin typeface="+mj-lt"/>
              </a:rPr>
              <a:t>Donor</a:t>
            </a: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>
            <a:off x="7646655" y="5043488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 type="none" w="med" len="lg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i="1" dirty="0">
                <a:latin typeface="+mj-lt"/>
              </a:rPr>
              <a:t>Acceptor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FRET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Donor lifetime shortened</a:t>
            </a:r>
          </a:p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Acceptor emission depolarized</a:t>
            </a:r>
          </a:p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Donor fluorescence quenched</a:t>
            </a:r>
          </a:p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Acceptor fluorescence enhanced on donor excitation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Donor lifetime shortened</a:t>
            </a:r>
          </a:p>
          <a:p>
            <a:pPr>
              <a:spcBef>
                <a:spcPct val="80000"/>
              </a:spcBef>
            </a:pPr>
            <a:r>
              <a:rPr lang="en-US" sz="2400" dirty="0">
                <a:latin typeface="+mj-lt"/>
              </a:rPr>
              <a:t>Can measure by fluorescence lifetime imaging, but requires specialized instrumentation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FRAP</a:t>
            </a:r>
            <a:br>
              <a:rPr lang="en-US" sz="3200"/>
            </a:br>
            <a:r>
              <a:rPr lang="en-US" sz="2400"/>
              <a:t>Fluorescence Recovery after Photo-bleaching</a:t>
            </a:r>
            <a:endParaRPr lang="en-US" sz="3200"/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849313" y="1566863"/>
            <a:ext cx="67564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Chalkboard" charset="0"/>
              </a:rPr>
              <a:t>Need</a:t>
            </a:r>
            <a:r>
              <a:rPr lang="en-US" b="0">
                <a:solidFill>
                  <a:schemeClr val="accent2"/>
                </a:solidFill>
                <a:latin typeface="Chalkboard" charset="0"/>
              </a:rPr>
              <a:t>: to probe transport</a:t>
            </a:r>
          </a:p>
          <a:p>
            <a:pPr algn="l"/>
            <a:r>
              <a:rPr lang="en-US">
                <a:solidFill>
                  <a:schemeClr val="accent2"/>
                </a:solidFill>
                <a:latin typeface="Chalkboard" charset="0"/>
              </a:rPr>
              <a:t>Idea</a:t>
            </a:r>
            <a:r>
              <a:rPr lang="en-US" b="0">
                <a:solidFill>
                  <a:schemeClr val="accent2"/>
                </a:solidFill>
                <a:latin typeface="Chalkboard" charset="0"/>
              </a:rPr>
              <a:t>: bleach in one area,</a:t>
            </a:r>
          </a:p>
          <a:p>
            <a:pPr algn="l"/>
            <a:r>
              <a:rPr lang="en-US" b="0">
                <a:solidFill>
                  <a:schemeClr val="accent2"/>
                </a:solidFill>
                <a:latin typeface="Chalkboard" charset="0"/>
              </a:rPr>
              <a:t>watch recovery by transport from other areas</a:t>
            </a:r>
          </a:p>
        </p:txBody>
      </p:sp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3375" y="3333750"/>
            <a:ext cx="5408613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 dirty="0"/>
              <a:t>Acceptor emission depolarized</a:t>
            </a:r>
          </a:p>
          <a:p>
            <a:pPr>
              <a:spcBef>
                <a:spcPct val="80000"/>
              </a:spcBef>
            </a:pPr>
            <a:r>
              <a:rPr lang="en-US" dirty="0"/>
              <a:t>Can measure by fluorescence polarization microscopy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/>
              <a:t>Donor fluorescence quenched</a:t>
            </a:r>
          </a:p>
          <a:p>
            <a:pPr>
              <a:spcBef>
                <a:spcPct val="40000"/>
              </a:spcBef>
            </a:pPr>
            <a:r>
              <a:rPr lang="en-US"/>
              <a:t>Acceptor fluorescence enhanced on donor excitation</a:t>
            </a:r>
          </a:p>
          <a:p>
            <a:pPr>
              <a:spcBef>
                <a:spcPct val="80000"/>
              </a:spcBef>
            </a:pPr>
            <a:r>
              <a:rPr lang="en-US"/>
              <a:t>Can measure by donor recovery after acceptor photobleaching</a:t>
            </a:r>
          </a:p>
          <a:p>
            <a:pPr lvl="1">
              <a:spcBef>
                <a:spcPct val="50000"/>
              </a:spcBef>
            </a:pPr>
            <a:r>
              <a:rPr lang="en-US"/>
              <a:t>Easy, but very sensitive to degree of photobleaching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FRET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191000" y="1600200"/>
            <a:ext cx="4724400" cy="4525963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dirty="0"/>
              <a:t>Donor fluorescence quenched</a:t>
            </a:r>
          </a:p>
          <a:p>
            <a:pPr>
              <a:spcBef>
                <a:spcPct val="40000"/>
              </a:spcBef>
            </a:pPr>
            <a:r>
              <a:rPr lang="en-US" dirty="0"/>
              <a:t>Acceptor fluorescence enhanced on donor excitation</a:t>
            </a:r>
          </a:p>
          <a:p>
            <a:pPr>
              <a:spcBef>
                <a:spcPct val="80000"/>
              </a:spcBef>
            </a:pPr>
            <a:r>
              <a:rPr lang="en-US" dirty="0"/>
              <a:t>Can measure by quantitative measurement of acceptor enhancement on donor </a:t>
            </a:r>
            <a:r>
              <a:rPr lang="en-US" dirty="0" smtClean="0"/>
              <a:t>excitation</a:t>
            </a:r>
          </a:p>
          <a:p>
            <a:pPr lvl="1">
              <a:spcBef>
                <a:spcPct val="80000"/>
              </a:spcBef>
            </a:pPr>
            <a:r>
              <a:rPr lang="en-US" dirty="0" smtClean="0"/>
              <a:t>Easy, but crosstalk needs to be corrected for</a:t>
            </a:r>
            <a:endParaRPr lang="en-US" dirty="0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344646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problem: crosstalk into FRET channel</a:t>
            </a:r>
          </a:p>
        </p:txBody>
      </p:sp>
      <p:pic>
        <p:nvPicPr>
          <p:cNvPr id="5123" name="Picture 3" descr="fret microscopy"/>
          <p:cNvPicPr>
            <a:picLocks noChangeAspect="1" noChangeArrowheads="1"/>
          </p:cNvPicPr>
          <p:nvPr>
            <p:ph sz="half" idx="1"/>
          </p:nvPr>
        </p:nvPicPr>
        <p:blipFill>
          <a:blip r:embed="rId3" cstate="print"/>
          <a:srcRect l="7852" t="31970" r="5399" b="10797"/>
          <a:stretch>
            <a:fillRect/>
          </a:stretch>
        </p:blipFill>
        <p:spPr>
          <a:xfrm>
            <a:off x="304800" y="1600200"/>
            <a:ext cx="4835525" cy="4973638"/>
          </a:xfrm>
          <a:noFill/>
          <a:ln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5078413" y="2819400"/>
            <a:ext cx="3810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 dirty="0">
                <a:latin typeface="+mj-lt"/>
              </a:rPr>
              <a:t>Correct using measurements from CFP- and YFP- only cells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1066800" y="30480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09600" y="2819400"/>
            <a:ext cx="481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Ex</a:t>
            </a: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838200" y="3352800"/>
            <a:ext cx="1524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304800" y="3124200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/>
              <a:t>Crosstalk correction</a:t>
            </a:r>
          </a:p>
        </p:txBody>
      </p:sp>
      <p:pic>
        <p:nvPicPr>
          <p:cNvPr id="6147" name="Picture 3" descr="fret correction copy"/>
          <p:cNvPicPr>
            <a:picLocks noChangeAspect="1" noChangeArrowheads="1"/>
          </p:cNvPicPr>
          <p:nvPr>
            <p:ph idx="1"/>
          </p:nvPr>
        </p:nvPicPr>
        <p:blipFill>
          <a:blip r:embed="rId3" cstate="print"/>
          <a:srcRect l="12471" t="10091" r="9882" b="48091"/>
          <a:stretch>
            <a:fillRect/>
          </a:stretch>
        </p:blipFill>
        <p:spPr>
          <a:xfrm>
            <a:off x="1554163" y="1508125"/>
            <a:ext cx="6024562" cy="4195763"/>
          </a:xfrm>
          <a:noFill/>
          <a:ln/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400800" y="1600200"/>
            <a:ext cx="1189038" cy="3840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/>
              <a:t>Types of FRET experiments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125788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733800"/>
            <a:ext cx="21621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219200"/>
            <a:ext cx="325596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657600"/>
            <a:ext cx="1724025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2667000" y="2895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6781800" y="3048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1042813" y="6172200"/>
            <a:ext cx="21371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err="1">
                <a:latin typeface="+mj-lt"/>
              </a:rPr>
              <a:t>Intramolecular</a:t>
            </a:r>
            <a:endParaRPr lang="en-US" b="0" dirty="0">
              <a:latin typeface="+mj-lt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5995813" y="6172200"/>
            <a:ext cx="21371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latin typeface="+mj-lt"/>
              </a:rPr>
              <a:t>Intermolecular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343400" y="1752600"/>
            <a:ext cx="0" cy="396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/>
              <a:t>Types of FRET experiments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24000"/>
            <a:ext cx="3125788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733800"/>
            <a:ext cx="21621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2667000" y="2895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1042813" y="6172200"/>
            <a:ext cx="21371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latin typeface="+mj-lt"/>
              </a:rPr>
              <a:t>Intramolecular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181600" y="1676400"/>
            <a:ext cx="358140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latin typeface="+mj-lt"/>
              </a:rPr>
              <a:t>For </a:t>
            </a:r>
            <a:r>
              <a:rPr lang="en-US" sz="2400" b="0" dirty="0" err="1">
                <a:latin typeface="+mj-lt"/>
              </a:rPr>
              <a:t>intramolecular</a:t>
            </a:r>
            <a:r>
              <a:rPr lang="en-US" sz="2400" b="0" dirty="0">
                <a:latin typeface="+mj-lt"/>
              </a:rPr>
              <a:t> FRET, CFP and YFP are always present in a 1:1 ratio</a:t>
            </a:r>
          </a:p>
          <a:p>
            <a:pPr>
              <a:spcBef>
                <a:spcPct val="50000"/>
              </a:spcBef>
            </a:pPr>
            <a:r>
              <a:rPr lang="en-US" sz="2400" b="0" dirty="0" err="1">
                <a:latin typeface="+mj-lt"/>
              </a:rPr>
              <a:t>Ratiometric</a:t>
            </a:r>
            <a:r>
              <a:rPr lang="en-US" sz="2400" b="0" dirty="0">
                <a:latin typeface="+mj-lt"/>
              </a:rPr>
              <a:t> imaging can be used as a rough measure of the amount of energy transfer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/>
              <a:t>Types of FRET experiments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181600" y="1676400"/>
            <a:ext cx="35814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latin typeface="+mj-lt"/>
              </a:rPr>
              <a:t>For intermolecular FRET, the relative abundance of CFP and YFP is not controlled and can change over time.</a:t>
            </a:r>
          </a:p>
          <a:p>
            <a:pPr>
              <a:spcBef>
                <a:spcPct val="50000"/>
              </a:spcBef>
            </a:pPr>
            <a:r>
              <a:rPr lang="en-US" sz="2400" b="0" dirty="0" err="1">
                <a:latin typeface="+mj-lt"/>
              </a:rPr>
              <a:t>Ratiometric</a:t>
            </a:r>
            <a:r>
              <a:rPr lang="en-US" sz="2400" b="0" dirty="0">
                <a:latin typeface="+mj-lt"/>
              </a:rPr>
              <a:t> imaging is no longer possible, and additional corrections are necessary.</a:t>
            </a:r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325596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657600"/>
            <a:ext cx="1724025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2362200" y="3048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576213" y="6172200"/>
            <a:ext cx="21371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latin typeface="+mj-lt"/>
              </a:rPr>
              <a:t>Intermolecular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FRET to monitor Rac activation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 t="5840" r="60854"/>
          <a:stretch>
            <a:fillRect/>
          </a:stretch>
        </p:blipFill>
        <p:spPr bwMode="auto">
          <a:xfrm>
            <a:off x="304800" y="1828800"/>
            <a:ext cx="29718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257800" y="6521450"/>
            <a:ext cx="3733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i="1"/>
              <a:t>Kraynov et al. 2000, Science 290: 333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 cstate="print"/>
          <a:srcRect l="1398" r="2184" b="861"/>
          <a:stretch>
            <a:fillRect/>
          </a:stretch>
        </p:blipFill>
        <p:spPr bwMode="auto">
          <a:xfrm>
            <a:off x="3505200" y="1676400"/>
            <a:ext cx="5486400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FCS</a:t>
            </a:r>
            <a:br>
              <a:rPr lang="en-US" sz="3200"/>
            </a:br>
            <a:r>
              <a:rPr lang="en-US" sz="2400"/>
              <a:t>Fluorescence Correlation Spectroscopy</a:t>
            </a:r>
            <a:endParaRPr lang="en-US" sz="3200"/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auto">
          <a:xfrm>
            <a:off x="533400" y="1295400"/>
            <a:ext cx="80010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Small volume </a:t>
            </a:r>
            <a:r>
              <a:rPr lang="en-US" sz="2000" b="0">
                <a:solidFill>
                  <a:schemeClr val="accent2"/>
                </a:solidFill>
                <a:latin typeface="Chalkboard" charset="0"/>
                <a:sym typeface="Symbol" charset="2"/>
              </a:rPr>
              <a:t>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only a few molecules </a:t>
            </a:r>
            <a:r>
              <a:rPr lang="en-US" sz="2000" b="0">
                <a:solidFill>
                  <a:schemeClr val="accent2"/>
                </a:solidFill>
                <a:latin typeface="Chalkboard" charset="0"/>
                <a:sym typeface="Symbol" charset="2"/>
              </a:rPr>
              <a:t>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random fluctuations</a:t>
            </a:r>
          </a:p>
          <a:p>
            <a:pPr marL="228600" indent="-228600" algn="l">
              <a:spcBef>
                <a:spcPct val="20000"/>
              </a:spcBef>
              <a:buFontTx/>
              <a:buChar char="•"/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Study the </a:t>
            </a:r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noise</a:t>
            </a:r>
            <a:endParaRPr lang="en-US" sz="2000" b="0">
              <a:solidFill>
                <a:schemeClr val="accent2"/>
              </a:solidFill>
              <a:latin typeface="Chalkboard" charset="0"/>
            </a:endParaRPr>
          </a:p>
          <a:p>
            <a:pPr marL="228600" indent="-228600" algn="l">
              <a:buFontTx/>
              <a:buChar char="•"/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Conclude about </a:t>
            </a:r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random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processes 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at different </a:t>
            </a:r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time scales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</a:t>
            </a:r>
          </a:p>
        </p:txBody>
      </p:sp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609600" y="2514600"/>
            <a:ext cx="352901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rgbClr val="800080"/>
                </a:solidFill>
                <a:latin typeface="Chalkboard" charset="0"/>
              </a:rPr>
              <a:t>Small excitation volume</a:t>
            </a:r>
          </a:p>
          <a:p>
            <a:pPr algn="l"/>
            <a:r>
              <a:rPr lang="en-US" sz="2000" b="0">
                <a:solidFill>
                  <a:srgbClr val="800080"/>
                </a:solidFill>
                <a:latin typeface="Chalkboard" charset="0"/>
              </a:rPr>
              <a:t>Random molecular processes: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>
                <a:solidFill>
                  <a:srgbClr val="800080"/>
                </a:solidFill>
                <a:latin typeface="Chalkboard" charset="0"/>
              </a:rPr>
              <a:t>Diffuse in and out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>
                <a:solidFill>
                  <a:srgbClr val="800080"/>
                </a:solidFill>
                <a:latin typeface="Chalkboard" charset="0"/>
              </a:rPr>
              <a:t>Adopt different states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>
                <a:solidFill>
                  <a:srgbClr val="800080"/>
                </a:solidFill>
                <a:latin typeface="Chalkboard" charset="0"/>
              </a:rPr>
              <a:t>Bind or react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>
                <a:solidFill>
                  <a:srgbClr val="800080"/>
                </a:solidFill>
                <a:latin typeface="Chalkboard" charset="0"/>
              </a:rPr>
              <a:t>Photobleach</a:t>
            </a:r>
          </a:p>
          <a:p>
            <a:pPr marL="685800" lvl="1" indent="-228600" algn="l">
              <a:buFontTx/>
              <a:buChar char="•"/>
            </a:pPr>
            <a:r>
              <a:rPr lang="en-US" sz="2000" b="0">
                <a:solidFill>
                  <a:srgbClr val="800080"/>
                </a:solidFill>
                <a:latin typeface="Chalkboard" charset="0"/>
              </a:rPr>
              <a:t>…</a:t>
            </a:r>
          </a:p>
        </p:txBody>
      </p:sp>
      <p:sp>
        <p:nvSpPr>
          <p:cNvPr id="218119" name="Freeform 7"/>
          <p:cNvSpPr>
            <a:spLocks/>
          </p:cNvSpPr>
          <p:nvPr/>
        </p:nvSpPr>
        <p:spPr bwMode="auto">
          <a:xfrm>
            <a:off x="1295400" y="4953000"/>
            <a:ext cx="1514475" cy="1752600"/>
          </a:xfrm>
          <a:custGeom>
            <a:avLst/>
            <a:gdLst/>
            <a:ahLst/>
            <a:cxnLst>
              <a:cxn ang="0">
                <a:pos x="0" y="818"/>
              </a:cxn>
              <a:cxn ang="0">
                <a:pos x="409" y="409"/>
              </a:cxn>
              <a:cxn ang="0">
                <a:pos x="0" y="0"/>
              </a:cxn>
              <a:cxn ang="0">
                <a:pos x="954" y="0"/>
              </a:cxn>
              <a:cxn ang="0">
                <a:pos x="545" y="409"/>
              </a:cxn>
              <a:cxn ang="0">
                <a:pos x="954" y="818"/>
              </a:cxn>
              <a:cxn ang="0">
                <a:pos x="0" y="818"/>
              </a:cxn>
            </a:cxnLst>
            <a:rect l="0" t="0" r="r" b="b"/>
            <a:pathLst>
              <a:path w="954" h="818">
                <a:moveTo>
                  <a:pt x="0" y="818"/>
                </a:moveTo>
                <a:cubicBezTo>
                  <a:pt x="250" y="651"/>
                  <a:pt x="409" y="545"/>
                  <a:pt x="409" y="409"/>
                </a:cubicBezTo>
                <a:cubicBezTo>
                  <a:pt x="409" y="273"/>
                  <a:pt x="298" y="224"/>
                  <a:pt x="0" y="0"/>
                </a:cubicBezTo>
                <a:cubicBezTo>
                  <a:pt x="0" y="0"/>
                  <a:pt x="477" y="0"/>
                  <a:pt x="954" y="0"/>
                </a:cubicBezTo>
                <a:cubicBezTo>
                  <a:pt x="682" y="192"/>
                  <a:pt x="545" y="273"/>
                  <a:pt x="545" y="409"/>
                </a:cubicBezTo>
                <a:cubicBezTo>
                  <a:pt x="545" y="545"/>
                  <a:pt x="640" y="619"/>
                  <a:pt x="954" y="818"/>
                </a:cubicBezTo>
                <a:cubicBezTo>
                  <a:pt x="954" y="818"/>
                  <a:pt x="0" y="818"/>
                  <a:pt x="0" y="818"/>
                </a:cubicBezTo>
                <a:close/>
              </a:path>
            </a:pathLst>
          </a:custGeom>
          <a:gradFill rotWithShape="0">
            <a:gsLst>
              <a:gs pos="0">
                <a:srgbClr val="4F9CFF">
                  <a:gamma/>
                  <a:shade val="46275"/>
                  <a:invGamma/>
                </a:srgbClr>
              </a:gs>
              <a:gs pos="50000">
                <a:srgbClr val="4F9CFF"/>
              </a:gs>
              <a:gs pos="100000">
                <a:srgbClr val="4F9C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20" name="Oval 8"/>
          <p:cNvSpPr>
            <a:spLocks noChangeArrowheads="1"/>
          </p:cNvSpPr>
          <p:nvPr/>
        </p:nvSpPr>
        <p:spPr bwMode="auto">
          <a:xfrm flipH="1">
            <a:off x="1600200" y="5518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21" name="Freeform 9"/>
          <p:cNvSpPr>
            <a:spLocks/>
          </p:cNvSpPr>
          <p:nvPr/>
        </p:nvSpPr>
        <p:spPr bwMode="auto">
          <a:xfrm flipH="1">
            <a:off x="1676400" y="5562600"/>
            <a:ext cx="1066800" cy="304800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96" y="96"/>
              </a:cxn>
              <a:cxn ang="0">
                <a:pos x="144" y="0"/>
              </a:cxn>
              <a:cxn ang="0">
                <a:pos x="336" y="96"/>
              </a:cxn>
              <a:cxn ang="0">
                <a:pos x="336" y="0"/>
              </a:cxn>
              <a:cxn ang="0">
                <a:pos x="192" y="96"/>
              </a:cxn>
              <a:cxn ang="0">
                <a:pos x="240" y="192"/>
              </a:cxn>
              <a:cxn ang="0">
                <a:pos x="480" y="144"/>
              </a:cxn>
              <a:cxn ang="0">
                <a:pos x="528" y="48"/>
              </a:cxn>
              <a:cxn ang="0">
                <a:pos x="672" y="0"/>
              </a:cxn>
            </a:cxnLst>
            <a:rect l="0" t="0" r="r" b="b"/>
            <a:pathLst>
              <a:path w="672" h="192">
                <a:moveTo>
                  <a:pt x="0" y="48"/>
                </a:moveTo>
                <a:lnTo>
                  <a:pt x="96" y="96"/>
                </a:lnTo>
                <a:lnTo>
                  <a:pt x="144" y="0"/>
                </a:lnTo>
                <a:lnTo>
                  <a:pt x="336" y="96"/>
                </a:lnTo>
                <a:lnTo>
                  <a:pt x="336" y="0"/>
                </a:lnTo>
                <a:lnTo>
                  <a:pt x="192" y="96"/>
                </a:lnTo>
                <a:lnTo>
                  <a:pt x="240" y="192"/>
                </a:lnTo>
                <a:lnTo>
                  <a:pt x="480" y="144"/>
                </a:lnTo>
                <a:lnTo>
                  <a:pt x="528" y="48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22" name="Freeform 10"/>
          <p:cNvSpPr>
            <a:spLocks/>
          </p:cNvSpPr>
          <p:nvPr/>
        </p:nvSpPr>
        <p:spPr bwMode="auto">
          <a:xfrm>
            <a:off x="1600200" y="6019800"/>
            <a:ext cx="914400" cy="4572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144" y="144"/>
              </a:cxn>
              <a:cxn ang="0">
                <a:pos x="144" y="240"/>
              </a:cxn>
              <a:cxn ang="0">
                <a:pos x="288" y="288"/>
              </a:cxn>
              <a:cxn ang="0">
                <a:pos x="288" y="144"/>
              </a:cxn>
              <a:cxn ang="0">
                <a:pos x="384" y="144"/>
              </a:cxn>
              <a:cxn ang="0">
                <a:pos x="576" y="96"/>
              </a:cxn>
              <a:cxn ang="0">
                <a:pos x="528" y="0"/>
              </a:cxn>
              <a:cxn ang="0">
                <a:pos x="288" y="96"/>
              </a:cxn>
              <a:cxn ang="0">
                <a:pos x="96" y="48"/>
              </a:cxn>
              <a:cxn ang="0">
                <a:pos x="192" y="96"/>
              </a:cxn>
              <a:cxn ang="0">
                <a:pos x="288" y="0"/>
              </a:cxn>
            </a:cxnLst>
            <a:rect l="0" t="0" r="r" b="b"/>
            <a:pathLst>
              <a:path w="576" h="288">
                <a:moveTo>
                  <a:pt x="0" y="96"/>
                </a:moveTo>
                <a:lnTo>
                  <a:pt x="144" y="144"/>
                </a:lnTo>
                <a:lnTo>
                  <a:pt x="144" y="240"/>
                </a:lnTo>
                <a:lnTo>
                  <a:pt x="288" y="288"/>
                </a:lnTo>
                <a:lnTo>
                  <a:pt x="288" y="144"/>
                </a:lnTo>
                <a:lnTo>
                  <a:pt x="384" y="144"/>
                </a:lnTo>
                <a:lnTo>
                  <a:pt x="576" y="96"/>
                </a:lnTo>
                <a:lnTo>
                  <a:pt x="528" y="0"/>
                </a:lnTo>
                <a:lnTo>
                  <a:pt x="288" y="96"/>
                </a:lnTo>
                <a:lnTo>
                  <a:pt x="96" y="48"/>
                </a:lnTo>
                <a:lnTo>
                  <a:pt x="192" y="96"/>
                </a:lnTo>
                <a:lnTo>
                  <a:pt x="2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23" name="Oval 11"/>
          <p:cNvSpPr>
            <a:spLocks noChangeArrowheads="1"/>
          </p:cNvSpPr>
          <p:nvPr/>
        </p:nvSpPr>
        <p:spPr bwMode="auto">
          <a:xfrm>
            <a:off x="2057400" y="5943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25" name="Rectangle 13"/>
          <p:cNvSpPr>
            <a:spLocks noChangeArrowheads="1"/>
          </p:cNvSpPr>
          <p:nvPr/>
        </p:nvSpPr>
        <p:spPr bwMode="auto">
          <a:xfrm>
            <a:off x="5638800" y="2514600"/>
            <a:ext cx="27384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800080"/>
                </a:solidFill>
                <a:latin typeface="Chalkboard" charset="0"/>
              </a:rPr>
              <a:t>Study the auto-</a:t>
            </a:r>
          </a:p>
          <a:p>
            <a:r>
              <a:rPr lang="en-US" sz="2000" b="0">
                <a:solidFill>
                  <a:srgbClr val="800080"/>
                </a:solidFill>
                <a:latin typeface="Chalkboard" charset="0"/>
              </a:rPr>
              <a:t>(or cross-) correlation</a:t>
            </a:r>
          </a:p>
        </p:txBody>
      </p:sp>
      <p:pic>
        <p:nvPicPr>
          <p:cNvPr id="218127" name="Picture 15" descr="FCS curves.gif         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200400"/>
            <a:ext cx="2622550" cy="3276600"/>
          </a:xfrm>
          <a:prstGeom prst="rect">
            <a:avLst/>
          </a:prstGeom>
          <a:noFill/>
        </p:spPr>
      </p:pic>
      <p:sp>
        <p:nvSpPr>
          <p:cNvPr id="218129" name="Rectangle 17"/>
          <p:cNvSpPr>
            <a:spLocks noChangeArrowheads="1"/>
          </p:cNvSpPr>
          <p:nvPr/>
        </p:nvSpPr>
        <p:spPr bwMode="auto">
          <a:xfrm>
            <a:off x="1176338" y="4868863"/>
            <a:ext cx="1820862" cy="117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30" name="Rectangle 18"/>
          <p:cNvSpPr>
            <a:spLocks noChangeArrowheads="1"/>
          </p:cNvSpPr>
          <p:nvPr/>
        </p:nvSpPr>
        <p:spPr bwMode="auto">
          <a:xfrm>
            <a:off x="1158875" y="6700838"/>
            <a:ext cx="1820863" cy="117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Measuring Cdc42 diffusion constant in yeast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 cstate="print"/>
          <a:srcRect l="6660" t="11003" r="65927" b="52045"/>
          <a:stretch>
            <a:fillRect/>
          </a:stretch>
        </p:blipFill>
        <p:spPr bwMode="auto">
          <a:xfrm>
            <a:off x="1162050" y="1276350"/>
            <a:ext cx="2933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3" cstate="print"/>
          <a:srcRect l="5316" t="47901" r="65585" b="16852"/>
          <a:stretch>
            <a:fillRect/>
          </a:stretch>
        </p:blipFill>
        <p:spPr bwMode="auto">
          <a:xfrm>
            <a:off x="4914900" y="1438275"/>
            <a:ext cx="31146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90525" y="5734050"/>
            <a:ext cx="845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latin typeface="+mj-lt"/>
              </a:rPr>
              <a:t>Result:</a:t>
            </a:r>
            <a:r>
              <a:rPr lang="en-US" b="0" i="1" dirty="0">
                <a:latin typeface="+mj-lt"/>
              </a:rPr>
              <a:t> </a:t>
            </a:r>
            <a:r>
              <a:rPr lang="en-US" b="0" i="1" dirty="0" err="1">
                <a:latin typeface="+mj-lt"/>
              </a:rPr>
              <a:t>d</a:t>
            </a:r>
            <a:r>
              <a:rPr lang="en-US" b="0" i="1" baseline="-25000" dirty="0" err="1">
                <a:latin typeface="+mj-lt"/>
              </a:rPr>
              <a:t>f</a:t>
            </a:r>
            <a:r>
              <a:rPr lang="en-US" b="0" dirty="0">
                <a:latin typeface="+mj-lt"/>
              </a:rPr>
              <a:t> = (0.036 ± 0.017) μm</a:t>
            </a:r>
            <a:r>
              <a:rPr lang="en-US" b="0" baseline="30000" dirty="0">
                <a:latin typeface="+mj-lt"/>
              </a:rPr>
              <a:t>2</a:t>
            </a:r>
            <a:r>
              <a:rPr lang="en-US" b="0" dirty="0">
                <a:latin typeface="+mj-lt"/>
              </a:rPr>
              <a:t>/s </a:t>
            </a:r>
            <a:r>
              <a:rPr lang="en-US" b="0" dirty="0" smtClean="0">
                <a:latin typeface="+mj-lt"/>
              </a:rPr>
              <a:t> </a:t>
            </a:r>
          </a:p>
          <a:p>
            <a:pPr algn="l">
              <a:spcBef>
                <a:spcPct val="50000"/>
              </a:spcBef>
            </a:pPr>
            <a:r>
              <a:rPr lang="en-US" sz="1600" b="0" i="1" dirty="0" smtClean="0">
                <a:latin typeface="+mj-lt"/>
              </a:rPr>
              <a:t>Marco </a:t>
            </a:r>
            <a:r>
              <a:rPr lang="en-US" sz="1600" b="0" i="1" dirty="0">
                <a:latin typeface="+mj-lt"/>
              </a:rPr>
              <a:t>et al. 2007 Cell 129:411-422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Image Correlation Spectroscopy</a:t>
            </a:r>
            <a:br>
              <a:rPr lang="en-US" sz="3200"/>
            </a:br>
            <a:r>
              <a:rPr lang="en-US" sz="2400"/>
              <a:t>Image FCS</a:t>
            </a:r>
            <a:endParaRPr lang="en-US" sz="3200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496888" y="1930400"/>
            <a:ext cx="8175625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Sense the random fluctuations of fluorescence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within an </a:t>
            </a:r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image</a:t>
            </a: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 or </a:t>
            </a:r>
            <a:r>
              <a:rPr lang="en-US" sz="2800" b="0" i="1">
                <a:solidFill>
                  <a:schemeClr val="accent2"/>
                </a:solidFill>
                <a:latin typeface="Chalkboard" charset="0"/>
              </a:rPr>
              <a:t>image sequence</a:t>
            </a:r>
            <a:endParaRPr lang="en-US" sz="2800" b="0">
              <a:solidFill>
                <a:schemeClr val="accent2"/>
              </a:solidFill>
              <a:latin typeface="Chalkboard" charset="0"/>
            </a:endParaRPr>
          </a:p>
          <a:p>
            <a:pPr algn="l"/>
            <a:endParaRPr lang="en-US" sz="2800" b="0">
              <a:solidFill>
                <a:schemeClr val="accent2"/>
              </a:solidFill>
              <a:latin typeface="Chalkboard" charset="0"/>
            </a:endParaRP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Much slower than point FCS, but get whole area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Can see where you are &amp; deal with motion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Can do spatio-temporal analysis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1727200" y="5089525"/>
            <a:ext cx="357187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0">
                <a:solidFill>
                  <a:schemeClr val="accent2"/>
                </a:solidFill>
                <a:latin typeface="Chalkboard" charset="0"/>
              </a:rPr>
              <a:t>Image series</a:t>
            </a:r>
          </a:p>
          <a:p>
            <a:pPr algn="l"/>
            <a:r>
              <a:rPr lang="en-US" b="0">
                <a:solidFill>
                  <a:schemeClr val="accent2"/>
                </a:solidFill>
                <a:latin typeface="Chalkboard" charset="0"/>
              </a:rPr>
              <a:t>Measure time and space</a:t>
            </a:r>
          </a:p>
          <a:p>
            <a:pPr algn="l"/>
            <a:r>
              <a:rPr lang="en-US" b="0">
                <a:solidFill>
                  <a:schemeClr val="accent2"/>
                </a:solidFill>
                <a:latin typeface="Chalkboard" charset="0"/>
              </a:rPr>
              <a:t>variations in intensity</a:t>
            </a:r>
          </a:p>
        </p:txBody>
      </p:sp>
      <p:sp>
        <p:nvSpPr>
          <p:cNvPr id="175114" name="Freeform 10"/>
          <p:cNvSpPr>
            <a:spLocks/>
          </p:cNvSpPr>
          <p:nvPr/>
        </p:nvSpPr>
        <p:spPr bwMode="auto">
          <a:xfrm>
            <a:off x="5943600" y="5816600"/>
            <a:ext cx="2057400" cy="81280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688" y="0"/>
              </a:cxn>
              <a:cxn ang="0">
                <a:pos x="1296" y="128"/>
              </a:cxn>
              <a:cxn ang="0">
                <a:pos x="576" y="512"/>
              </a:cxn>
              <a:cxn ang="0">
                <a:pos x="0" y="320"/>
              </a:cxn>
            </a:cxnLst>
            <a:rect l="0" t="0" r="r" b="b"/>
            <a:pathLst>
              <a:path w="1296" h="512">
                <a:moveTo>
                  <a:pt x="0" y="320"/>
                </a:moveTo>
                <a:lnTo>
                  <a:pt x="688" y="0"/>
                </a:lnTo>
                <a:lnTo>
                  <a:pt x="1296" y="128"/>
                </a:lnTo>
                <a:lnTo>
                  <a:pt x="576" y="512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3" name="Freeform 9"/>
          <p:cNvSpPr>
            <a:spLocks/>
          </p:cNvSpPr>
          <p:nvPr/>
        </p:nvSpPr>
        <p:spPr bwMode="auto">
          <a:xfrm>
            <a:off x="5943600" y="5664200"/>
            <a:ext cx="2057400" cy="81280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688" y="0"/>
              </a:cxn>
              <a:cxn ang="0">
                <a:pos x="1296" y="128"/>
              </a:cxn>
              <a:cxn ang="0">
                <a:pos x="576" y="512"/>
              </a:cxn>
              <a:cxn ang="0">
                <a:pos x="0" y="320"/>
              </a:cxn>
            </a:cxnLst>
            <a:rect l="0" t="0" r="r" b="b"/>
            <a:pathLst>
              <a:path w="1296" h="512">
                <a:moveTo>
                  <a:pt x="0" y="320"/>
                </a:moveTo>
                <a:lnTo>
                  <a:pt x="688" y="0"/>
                </a:lnTo>
                <a:lnTo>
                  <a:pt x="1296" y="128"/>
                </a:lnTo>
                <a:lnTo>
                  <a:pt x="576" y="512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2" name="Freeform 8"/>
          <p:cNvSpPr>
            <a:spLocks/>
          </p:cNvSpPr>
          <p:nvPr/>
        </p:nvSpPr>
        <p:spPr bwMode="auto">
          <a:xfrm>
            <a:off x="5943600" y="5511800"/>
            <a:ext cx="2057400" cy="81280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688" y="0"/>
              </a:cxn>
              <a:cxn ang="0">
                <a:pos x="1296" y="128"/>
              </a:cxn>
              <a:cxn ang="0">
                <a:pos x="576" y="512"/>
              </a:cxn>
              <a:cxn ang="0">
                <a:pos x="0" y="320"/>
              </a:cxn>
            </a:cxnLst>
            <a:rect l="0" t="0" r="r" b="b"/>
            <a:pathLst>
              <a:path w="1296" h="512">
                <a:moveTo>
                  <a:pt x="0" y="320"/>
                </a:moveTo>
                <a:lnTo>
                  <a:pt x="688" y="0"/>
                </a:lnTo>
                <a:lnTo>
                  <a:pt x="1296" y="128"/>
                </a:lnTo>
                <a:lnTo>
                  <a:pt x="576" y="512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1" name="Freeform 7"/>
          <p:cNvSpPr>
            <a:spLocks/>
          </p:cNvSpPr>
          <p:nvPr/>
        </p:nvSpPr>
        <p:spPr bwMode="auto">
          <a:xfrm>
            <a:off x="5943600" y="5359400"/>
            <a:ext cx="2057400" cy="81280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688" y="0"/>
              </a:cxn>
              <a:cxn ang="0">
                <a:pos x="1296" y="128"/>
              </a:cxn>
              <a:cxn ang="0">
                <a:pos x="576" y="512"/>
              </a:cxn>
              <a:cxn ang="0">
                <a:pos x="0" y="320"/>
              </a:cxn>
            </a:cxnLst>
            <a:rect l="0" t="0" r="r" b="b"/>
            <a:pathLst>
              <a:path w="1296" h="512">
                <a:moveTo>
                  <a:pt x="0" y="320"/>
                </a:moveTo>
                <a:lnTo>
                  <a:pt x="688" y="0"/>
                </a:lnTo>
                <a:lnTo>
                  <a:pt x="1296" y="128"/>
                </a:lnTo>
                <a:lnTo>
                  <a:pt x="576" y="512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0" name="Freeform 6"/>
          <p:cNvSpPr>
            <a:spLocks/>
          </p:cNvSpPr>
          <p:nvPr/>
        </p:nvSpPr>
        <p:spPr bwMode="auto">
          <a:xfrm>
            <a:off x="5943600" y="5207000"/>
            <a:ext cx="2057400" cy="812800"/>
          </a:xfrm>
          <a:custGeom>
            <a:avLst/>
            <a:gdLst/>
            <a:ahLst/>
            <a:cxnLst>
              <a:cxn ang="0">
                <a:pos x="0" y="320"/>
              </a:cxn>
              <a:cxn ang="0">
                <a:pos x="688" y="0"/>
              </a:cxn>
              <a:cxn ang="0">
                <a:pos x="1296" y="128"/>
              </a:cxn>
              <a:cxn ang="0">
                <a:pos x="576" y="512"/>
              </a:cxn>
              <a:cxn ang="0">
                <a:pos x="0" y="320"/>
              </a:cxn>
            </a:cxnLst>
            <a:rect l="0" t="0" r="r" b="b"/>
            <a:pathLst>
              <a:path w="1296" h="512">
                <a:moveTo>
                  <a:pt x="0" y="320"/>
                </a:moveTo>
                <a:lnTo>
                  <a:pt x="688" y="0"/>
                </a:lnTo>
                <a:lnTo>
                  <a:pt x="1296" y="128"/>
                </a:lnTo>
                <a:lnTo>
                  <a:pt x="576" y="512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5" name="Freeform 11"/>
          <p:cNvSpPr>
            <a:spLocks/>
          </p:cNvSpPr>
          <p:nvPr/>
        </p:nvSpPr>
        <p:spPr bwMode="auto">
          <a:xfrm>
            <a:off x="6616700" y="5384800"/>
            <a:ext cx="700088" cy="342900"/>
          </a:xfrm>
          <a:custGeom>
            <a:avLst/>
            <a:gdLst/>
            <a:ahLst/>
            <a:cxnLst>
              <a:cxn ang="0">
                <a:pos x="392" y="16"/>
              </a:cxn>
              <a:cxn ang="0">
                <a:pos x="104" y="16"/>
              </a:cxn>
              <a:cxn ang="0">
                <a:pos x="8" y="112"/>
              </a:cxn>
              <a:cxn ang="0">
                <a:pos x="56" y="208"/>
              </a:cxn>
              <a:cxn ang="0">
                <a:pos x="152" y="160"/>
              </a:cxn>
              <a:cxn ang="0">
                <a:pos x="200" y="208"/>
              </a:cxn>
              <a:cxn ang="0">
                <a:pos x="248" y="160"/>
              </a:cxn>
              <a:cxn ang="0">
                <a:pos x="355" y="109"/>
              </a:cxn>
              <a:cxn ang="0">
                <a:pos x="432" y="93"/>
              </a:cxn>
              <a:cxn ang="0">
                <a:pos x="395" y="69"/>
              </a:cxn>
              <a:cxn ang="0">
                <a:pos x="440" y="64"/>
              </a:cxn>
              <a:cxn ang="0">
                <a:pos x="400" y="43"/>
              </a:cxn>
              <a:cxn ang="0">
                <a:pos x="392" y="16"/>
              </a:cxn>
            </a:cxnLst>
            <a:rect l="0" t="0" r="r" b="b"/>
            <a:pathLst>
              <a:path w="441" h="216">
                <a:moveTo>
                  <a:pt x="392" y="16"/>
                </a:moveTo>
                <a:cubicBezTo>
                  <a:pt x="280" y="8"/>
                  <a:pt x="168" y="0"/>
                  <a:pt x="104" y="16"/>
                </a:cubicBezTo>
                <a:cubicBezTo>
                  <a:pt x="40" y="32"/>
                  <a:pt x="16" y="80"/>
                  <a:pt x="8" y="112"/>
                </a:cubicBezTo>
                <a:cubicBezTo>
                  <a:pt x="0" y="144"/>
                  <a:pt x="32" y="200"/>
                  <a:pt x="56" y="208"/>
                </a:cubicBezTo>
                <a:cubicBezTo>
                  <a:pt x="80" y="216"/>
                  <a:pt x="128" y="160"/>
                  <a:pt x="152" y="160"/>
                </a:cubicBezTo>
                <a:cubicBezTo>
                  <a:pt x="176" y="160"/>
                  <a:pt x="184" y="208"/>
                  <a:pt x="200" y="208"/>
                </a:cubicBezTo>
                <a:cubicBezTo>
                  <a:pt x="216" y="208"/>
                  <a:pt x="222" y="176"/>
                  <a:pt x="248" y="160"/>
                </a:cubicBezTo>
                <a:cubicBezTo>
                  <a:pt x="274" y="144"/>
                  <a:pt x="324" y="120"/>
                  <a:pt x="355" y="109"/>
                </a:cubicBezTo>
                <a:cubicBezTo>
                  <a:pt x="386" y="98"/>
                  <a:pt x="425" y="100"/>
                  <a:pt x="432" y="93"/>
                </a:cubicBezTo>
                <a:cubicBezTo>
                  <a:pt x="439" y="86"/>
                  <a:pt x="394" y="74"/>
                  <a:pt x="395" y="69"/>
                </a:cubicBezTo>
                <a:cubicBezTo>
                  <a:pt x="396" y="64"/>
                  <a:pt x="439" y="68"/>
                  <a:pt x="440" y="64"/>
                </a:cubicBezTo>
                <a:cubicBezTo>
                  <a:pt x="441" y="60"/>
                  <a:pt x="408" y="51"/>
                  <a:pt x="400" y="43"/>
                </a:cubicBezTo>
                <a:lnTo>
                  <a:pt x="392" y="16"/>
                </a:lnTo>
                <a:close/>
              </a:path>
            </a:pathLst>
          </a:custGeom>
          <a:solidFill>
            <a:srgbClr val="BEEEBE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6" name="Oval 12"/>
          <p:cNvSpPr>
            <a:spLocks noChangeArrowheads="1"/>
          </p:cNvSpPr>
          <p:nvPr/>
        </p:nvSpPr>
        <p:spPr bwMode="auto">
          <a:xfrm>
            <a:off x="6781800" y="5486400"/>
            <a:ext cx="304800" cy="76200"/>
          </a:xfrm>
          <a:prstGeom prst="ellipse">
            <a:avLst/>
          </a:prstGeom>
          <a:solidFill>
            <a:srgbClr val="4F9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19" name="Freeform 15"/>
          <p:cNvSpPr>
            <a:spLocks/>
          </p:cNvSpPr>
          <p:nvPr/>
        </p:nvSpPr>
        <p:spPr bwMode="auto">
          <a:xfrm>
            <a:off x="7099300" y="5449888"/>
            <a:ext cx="100013" cy="42862"/>
          </a:xfrm>
          <a:custGeom>
            <a:avLst/>
            <a:gdLst/>
            <a:ahLst/>
            <a:cxnLst>
              <a:cxn ang="0">
                <a:pos x="525" y="528"/>
              </a:cxn>
              <a:cxn ang="0">
                <a:pos x="1245" y="144"/>
              </a:cxn>
              <a:cxn ang="0">
                <a:pos x="669" y="0"/>
              </a:cxn>
              <a:cxn ang="0">
                <a:pos x="0" y="344"/>
              </a:cxn>
              <a:cxn ang="0">
                <a:pos x="525" y="528"/>
              </a:cxn>
            </a:cxnLst>
            <a:rect l="0" t="0" r="r" b="b"/>
            <a:pathLst>
              <a:path w="1245" h="528">
                <a:moveTo>
                  <a:pt x="525" y="528"/>
                </a:moveTo>
                <a:lnTo>
                  <a:pt x="1245" y="144"/>
                </a:lnTo>
                <a:lnTo>
                  <a:pt x="669" y="0"/>
                </a:lnTo>
                <a:cubicBezTo>
                  <a:pt x="444" y="112"/>
                  <a:pt x="0" y="344"/>
                  <a:pt x="0" y="344"/>
                </a:cubicBezTo>
                <a:lnTo>
                  <a:pt x="525" y="52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693738"/>
          </a:xfrm>
        </p:spPr>
        <p:txBody>
          <a:bodyPr/>
          <a:lstStyle/>
          <a:p>
            <a:r>
              <a:rPr lang="en-US" sz="3200"/>
              <a:t>Image Correlation Spectroscopy</a:t>
            </a:r>
          </a:p>
        </p:txBody>
      </p:sp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6434138" y="1403350"/>
            <a:ext cx="2424112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Stationary fraction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Flowing fraction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Diffusing fraction</a:t>
            </a:r>
          </a:p>
        </p:txBody>
      </p:sp>
      <p:pic>
        <p:nvPicPr>
          <p:cNvPr id="224269" name="Picture 13" descr="ImCorrSpect_JCellSc#20FE41.jpeg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768350"/>
            <a:ext cx="4695825" cy="5800725"/>
          </a:xfrm>
          <a:prstGeom prst="rect">
            <a:avLst/>
          </a:prstGeom>
          <a:noFill/>
        </p:spPr>
      </p:pic>
      <p:sp>
        <p:nvSpPr>
          <p:cNvPr id="224270" name="Rectangle 14"/>
          <p:cNvSpPr>
            <a:spLocks noChangeArrowheads="1"/>
          </p:cNvSpPr>
          <p:nvPr/>
        </p:nvSpPr>
        <p:spPr bwMode="auto">
          <a:xfrm>
            <a:off x="6202363" y="1525588"/>
            <a:ext cx="261937" cy="168275"/>
          </a:xfrm>
          <a:prstGeom prst="rect">
            <a:avLst/>
          </a:prstGeom>
          <a:solidFill>
            <a:srgbClr val="7EBA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71" name="Rectangle 15"/>
          <p:cNvSpPr>
            <a:spLocks noChangeArrowheads="1"/>
          </p:cNvSpPr>
          <p:nvPr/>
        </p:nvSpPr>
        <p:spPr bwMode="auto">
          <a:xfrm>
            <a:off x="6202363" y="1838325"/>
            <a:ext cx="261937" cy="168275"/>
          </a:xfrm>
          <a:prstGeom prst="rect">
            <a:avLst/>
          </a:prstGeom>
          <a:solidFill>
            <a:srgbClr val="F5F50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6203950" y="2166938"/>
            <a:ext cx="261938" cy="168275"/>
          </a:xfrm>
          <a:prstGeom prst="rect">
            <a:avLst/>
          </a:prstGeom>
          <a:solidFill>
            <a:srgbClr val="AFD3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6283325" y="5561013"/>
            <a:ext cx="20478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Spatio-temporal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autocorrelation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103188" y="2355850"/>
            <a:ext cx="1158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 =10min</a:t>
            </a:r>
          </a:p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diffusion</a:t>
            </a:r>
          </a:p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length</a:t>
            </a:r>
          </a:p>
        </p:txBody>
      </p:sp>
      <p:sp>
        <p:nvSpPr>
          <p:cNvPr id="224275" name="Rectangle 19"/>
          <p:cNvSpPr>
            <a:spLocks noChangeArrowheads="1"/>
          </p:cNvSpPr>
          <p:nvPr/>
        </p:nvSpPr>
        <p:spPr bwMode="auto">
          <a:xfrm>
            <a:off x="128588" y="1500188"/>
            <a:ext cx="911225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Flow</a:t>
            </a:r>
          </a:p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vector</a:t>
            </a:r>
          </a:p>
        </p:txBody>
      </p:sp>
      <p:sp>
        <p:nvSpPr>
          <p:cNvPr id="224276" name="Line 20"/>
          <p:cNvSpPr>
            <a:spLocks noChangeShapeType="1"/>
          </p:cNvSpPr>
          <p:nvPr/>
        </p:nvSpPr>
        <p:spPr bwMode="auto">
          <a:xfrm>
            <a:off x="1125538" y="1989138"/>
            <a:ext cx="1066800" cy="415925"/>
          </a:xfrm>
          <a:prstGeom prst="line">
            <a:avLst/>
          </a:prstGeom>
          <a:noFill/>
          <a:ln w="9525">
            <a:solidFill>
              <a:srgbClr val="7EBA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77" name="Line 21"/>
          <p:cNvSpPr>
            <a:spLocks noChangeShapeType="1"/>
          </p:cNvSpPr>
          <p:nvPr/>
        </p:nvSpPr>
        <p:spPr bwMode="auto">
          <a:xfrm flipV="1">
            <a:off x="1168400" y="2557463"/>
            <a:ext cx="904875" cy="31750"/>
          </a:xfrm>
          <a:prstGeom prst="line">
            <a:avLst/>
          </a:prstGeom>
          <a:noFill/>
          <a:ln w="9525">
            <a:solidFill>
              <a:srgbClr val="7EBA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78" name="Rectangle 22"/>
          <p:cNvSpPr>
            <a:spLocks noChangeArrowheads="1"/>
          </p:cNvSpPr>
          <p:nvPr/>
        </p:nvSpPr>
        <p:spPr bwMode="auto">
          <a:xfrm>
            <a:off x="103188" y="696913"/>
            <a:ext cx="120015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Areas</a:t>
            </a:r>
          </a:p>
          <a:p>
            <a:pPr algn="l">
              <a:lnSpc>
                <a:spcPct val="80000"/>
              </a:lnSpc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analyzed</a:t>
            </a:r>
          </a:p>
        </p:txBody>
      </p:sp>
      <p:sp>
        <p:nvSpPr>
          <p:cNvPr id="224279" name="Line 23"/>
          <p:cNvSpPr>
            <a:spLocks noChangeShapeType="1"/>
          </p:cNvSpPr>
          <p:nvPr/>
        </p:nvSpPr>
        <p:spPr bwMode="auto">
          <a:xfrm>
            <a:off x="1143000" y="1295400"/>
            <a:ext cx="1008063" cy="611188"/>
          </a:xfrm>
          <a:prstGeom prst="line">
            <a:avLst/>
          </a:prstGeom>
          <a:noFill/>
          <a:ln w="9525">
            <a:solidFill>
              <a:srgbClr val="7EBA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80" name="Oval 24"/>
          <p:cNvSpPr>
            <a:spLocks noChangeArrowheads="1"/>
          </p:cNvSpPr>
          <p:nvPr/>
        </p:nvSpPr>
        <p:spPr bwMode="auto">
          <a:xfrm>
            <a:off x="153988" y="2436813"/>
            <a:ext cx="211137" cy="211137"/>
          </a:xfrm>
          <a:prstGeom prst="ellipse">
            <a:avLst/>
          </a:prstGeom>
          <a:noFill/>
          <a:ln w="127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4281" name="Rectangle 25"/>
          <p:cNvSpPr>
            <a:spLocks noChangeArrowheads="1"/>
          </p:cNvSpPr>
          <p:nvPr/>
        </p:nvSpPr>
        <p:spPr bwMode="auto">
          <a:xfrm>
            <a:off x="1797050" y="6470650"/>
            <a:ext cx="50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0 s</a:t>
            </a:r>
          </a:p>
        </p:txBody>
      </p:sp>
      <p:sp>
        <p:nvSpPr>
          <p:cNvPr id="224282" name="Rectangle 26"/>
          <p:cNvSpPr>
            <a:spLocks noChangeArrowheads="1"/>
          </p:cNvSpPr>
          <p:nvPr/>
        </p:nvSpPr>
        <p:spPr bwMode="auto">
          <a:xfrm>
            <a:off x="2828925" y="6470650"/>
            <a:ext cx="50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5 s</a:t>
            </a:r>
          </a:p>
        </p:txBody>
      </p:sp>
      <p:sp>
        <p:nvSpPr>
          <p:cNvPr id="224283" name="Rectangle 27"/>
          <p:cNvSpPr>
            <a:spLocks noChangeArrowheads="1"/>
          </p:cNvSpPr>
          <p:nvPr/>
        </p:nvSpPr>
        <p:spPr bwMode="auto">
          <a:xfrm>
            <a:off x="4921250" y="6470650"/>
            <a:ext cx="5921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15 s</a:t>
            </a:r>
          </a:p>
        </p:txBody>
      </p:sp>
      <p:sp>
        <p:nvSpPr>
          <p:cNvPr id="224284" name="Rectangle 28"/>
          <p:cNvSpPr>
            <a:spLocks noChangeArrowheads="1"/>
          </p:cNvSpPr>
          <p:nvPr/>
        </p:nvSpPr>
        <p:spPr bwMode="auto">
          <a:xfrm>
            <a:off x="3921125" y="6470650"/>
            <a:ext cx="5921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10 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Optical Tweezers</a:t>
            </a: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336550" y="1490663"/>
            <a:ext cx="41529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Mechanically manipulate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the specimen with light</a:t>
            </a:r>
          </a:p>
        </p:txBody>
      </p:sp>
      <p:pic>
        <p:nvPicPr>
          <p:cNvPr id="177159" name="Picture 7" descr="tweezer idea.gif       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863" y="1255713"/>
            <a:ext cx="1930400" cy="2511425"/>
          </a:xfrm>
          <a:prstGeom prst="rect">
            <a:avLst/>
          </a:prstGeom>
          <a:noFill/>
        </p:spPr>
      </p:pic>
      <p:grpSp>
        <p:nvGrpSpPr>
          <p:cNvPr id="177164" name="Group 12"/>
          <p:cNvGrpSpPr>
            <a:grpSpLocks/>
          </p:cNvGrpSpPr>
          <p:nvPr/>
        </p:nvGrpSpPr>
        <p:grpSpPr bwMode="auto">
          <a:xfrm>
            <a:off x="155575" y="3268663"/>
            <a:ext cx="8180388" cy="3411537"/>
            <a:chOff x="98" y="2059"/>
            <a:chExt cx="5153" cy="2149"/>
          </a:xfrm>
        </p:grpSpPr>
        <p:pic>
          <p:nvPicPr>
            <p:cNvPr id="177158" name="Picture 6" descr="optical-trap_use.gif                                           0020F3E5Mats Gustafsson                BC2CE792: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6" y="2242"/>
              <a:ext cx="1702" cy="1593"/>
            </a:xfrm>
            <a:prstGeom prst="rect">
              <a:avLst/>
            </a:prstGeom>
            <a:noFill/>
          </p:spPr>
        </p:pic>
        <p:pic>
          <p:nvPicPr>
            <p:cNvPr id="177160" name="Picture 8" descr="Tweezer_DNA stretch.gif                                        0020F3E5Mats Gustafsson                BC2CE792: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3" y="2489"/>
              <a:ext cx="2118" cy="1400"/>
            </a:xfrm>
            <a:prstGeom prst="rect">
              <a:avLst/>
            </a:prstGeom>
            <a:noFill/>
          </p:spPr>
        </p:pic>
        <p:sp>
          <p:nvSpPr>
            <p:cNvPr id="177161" name="Rectangle 9"/>
            <p:cNvSpPr>
              <a:spLocks noChangeArrowheads="1"/>
            </p:cNvSpPr>
            <p:nvPr/>
          </p:nvSpPr>
          <p:spPr bwMode="auto">
            <a:xfrm>
              <a:off x="3071" y="3913"/>
              <a:ext cx="2146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accent2"/>
                  </a:solidFill>
                  <a:latin typeface="Chalkboard" charset="0"/>
                </a:rPr>
                <a:t>DNA recoil after stretching</a:t>
              </a:r>
            </a:p>
          </p:txBody>
        </p:sp>
        <p:sp>
          <p:nvSpPr>
            <p:cNvPr id="177162" name="Rectangle 10"/>
            <p:cNvSpPr>
              <a:spLocks noChangeArrowheads="1"/>
            </p:cNvSpPr>
            <p:nvPr/>
          </p:nvSpPr>
          <p:spPr bwMode="auto">
            <a:xfrm>
              <a:off x="98" y="3746"/>
              <a:ext cx="2606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accent2"/>
                  </a:solidFill>
                  <a:latin typeface="Chalkboard" charset="0"/>
                </a:rPr>
                <a:t>Measuring force and displacement</a:t>
              </a:r>
            </a:p>
            <a:p>
              <a:r>
                <a:rPr lang="en-US" sz="2000" b="0">
                  <a:solidFill>
                    <a:schemeClr val="accent2"/>
                  </a:solidFill>
                  <a:latin typeface="Chalkboard" charset="0"/>
                </a:rPr>
                <a:t>of a single polymerase molecule</a:t>
              </a:r>
            </a:p>
          </p:txBody>
        </p:sp>
        <p:sp>
          <p:nvSpPr>
            <p:cNvPr id="177163" name="Rectangle 11"/>
            <p:cNvSpPr>
              <a:spLocks noChangeArrowheads="1"/>
            </p:cNvSpPr>
            <p:nvPr/>
          </p:nvSpPr>
          <p:spPr bwMode="auto">
            <a:xfrm>
              <a:off x="280" y="2059"/>
              <a:ext cx="680" cy="34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0">
                  <a:solidFill>
                    <a:schemeClr val="accent2"/>
                  </a:solidFill>
                  <a:latin typeface="Chalkboard" charset="0"/>
                </a:rPr>
                <a:t>Why?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Optical Tweezers</a:t>
            </a:r>
            <a:br>
              <a:rPr lang="en-US" sz="3200"/>
            </a:br>
            <a:r>
              <a:rPr lang="en-US" sz="3200"/>
              <a:t>How does it work?</a:t>
            </a:r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496888" y="1539875"/>
            <a:ext cx="6419850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Photons carry momentum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Changing photon direction requires a force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More light refracted away from high intensity region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  <a:sym typeface="Symbol" charset="2"/>
              </a:rPr>
              <a:t> Force toward 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intensity maximum</a:t>
            </a:r>
          </a:p>
        </p:txBody>
      </p:sp>
      <p:pic>
        <p:nvPicPr>
          <p:cNvPr id="2263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963" y="3092450"/>
            <a:ext cx="2722562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310" name="Rectangle 6"/>
          <p:cNvSpPr>
            <a:spLocks noChangeArrowheads="1"/>
          </p:cNvSpPr>
          <p:nvPr/>
        </p:nvSpPr>
        <p:spPr bwMode="auto">
          <a:xfrm>
            <a:off x="4214813" y="4043363"/>
            <a:ext cx="47371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Alternative way to look at it:</a:t>
            </a:r>
          </a:p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Field energy is less in higher index</a:t>
            </a:r>
          </a:p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System energy depends on particle position</a:t>
            </a:r>
          </a:p>
          <a:p>
            <a:pPr algn="l"/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dE/dx = Force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Holographic Optical Tweezers</a:t>
            </a:r>
          </a:p>
        </p:txBody>
      </p:sp>
      <p:pic>
        <p:nvPicPr>
          <p:cNvPr id="228361" name="Picture 9" descr="hexcolor_holotweezer.png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938" y="3600450"/>
            <a:ext cx="2478087" cy="2478088"/>
          </a:xfrm>
          <a:prstGeom prst="rect">
            <a:avLst/>
          </a:prstGeom>
          <a:noFill/>
        </p:spPr>
      </p:pic>
      <p:pic>
        <p:nvPicPr>
          <p:cNvPr id="228362" name="Picture 10" descr="holo_tweezer.png       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4" cstate="print"/>
          <a:srcRect r="4926" b="4887"/>
          <a:stretch>
            <a:fillRect/>
          </a:stretch>
        </p:blipFill>
        <p:spPr bwMode="auto">
          <a:xfrm>
            <a:off x="5149850" y="1458913"/>
            <a:ext cx="3841750" cy="398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201613" y="1565275"/>
            <a:ext cx="4967287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 algn="l">
              <a:buFontTx/>
              <a:buChar char="•"/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Many traps at once</a:t>
            </a:r>
          </a:p>
          <a:p>
            <a:pPr marL="228600" indent="-228600" algn="l">
              <a:buFontTx/>
              <a:buChar char="•"/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Independently movable</a:t>
            </a:r>
          </a:p>
          <a:p>
            <a:pPr marL="228600" indent="-228600" algn="l">
              <a:buFontTx/>
              <a:buChar char="•"/>
            </a:pP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Made using a computer-controlled</a:t>
            </a:r>
          </a:p>
          <a:p>
            <a:pPr marL="228600" indent="-228600"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	spatial light modulator in a pupil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b="1" dirty="0"/>
              <a:t>Further reading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b="0" dirty="0">
                <a:latin typeface="+mj-lt"/>
                <a:ea typeface="ヒラギノ角ゴ Pro W3" pitchFamily="84" charset="-128"/>
              </a:rPr>
              <a:t>www.microscopyu.com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b="0" dirty="0" smtClean="0">
                <a:latin typeface="+mj-lt"/>
                <a:ea typeface="ヒラギノ角ゴ Pro W3" pitchFamily="84" charset="-128"/>
              </a:rPr>
              <a:t>micro.magnet.fsu.edu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b="0" dirty="0" smtClean="0">
                <a:latin typeface="+mj-lt"/>
                <a:ea typeface="ヒラギノ角ゴ Pro W3" pitchFamily="84" charset="-128"/>
              </a:rPr>
              <a:t>Molecular Probes Handbook (probes.com)</a:t>
            </a:r>
            <a:endParaRPr lang="en-US" b="0" dirty="0">
              <a:latin typeface="+mj-lt"/>
              <a:ea typeface="ヒラギノ角ゴ Pro W3" pitchFamily="84" charset="-128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b="0" dirty="0" smtClean="0">
                <a:latin typeface="+mj-lt"/>
                <a:ea typeface="ヒラギノ角ゴ Pro W3" pitchFamily="84" charset="-128"/>
              </a:rPr>
              <a:t>James </a:t>
            </a:r>
            <a:r>
              <a:rPr lang="en-US" b="0" dirty="0">
                <a:latin typeface="+mj-lt"/>
                <a:ea typeface="ヒラギノ角ゴ Pro W3" pitchFamily="84" charset="-128"/>
              </a:rPr>
              <a:t>Pawley, Ed. “Handbook of Biological </a:t>
            </a:r>
            <a:r>
              <a:rPr lang="en-US" b="0" dirty="0" err="1">
                <a:latin typeface="+mj-lt"/>
                <a:ea typeface="ヒラギノ角ゴ Pro W3" pitchFamily="84" charset="-128"/>
              </a:rPr>
              <a:t>Confocal</a:t>
            </a:r>
            <a:r>
              <a:rPr lang="en-US" b="0" dirty="0">
                <a:latin typeface="+mj-lt"/>
                <a:ea typeface="ヒラギノ角ゴ Pro W3" pitchFamily="84" charset="-128"/>
              </a:rPr>
              <a:t> Microscopy, 3rd ed.”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latin typeface="+mj-lt"/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0" dirty="0" smtClean="0">
                <a:latin typeface="+mj-lt"/>
                <a:ea typeface="ヒラギノ角ゴ Pro W3" pitchFamily="84" charset="-128"/>
              </a:rPr>
              <a:t>Mats </a:t>
            </a:r>
            <a:r>
              <a:rPr lang="en-US" b="0" dirty="0" err="1">
                <a:latin typeface="+mj-lt"/>
                <a:ea typeface="ヒラギノ角ゴ Pro W3" pitchFamily="84" charset="-128"/>
              </a:rPr>
              <a:t>Gustafsson</a:t>
            </a:r>
            <a:endParaRPr lang="en-US" b="0" dirty="0">
              <a:latin typeface="+mj-lt"/>
              <a:ea typeface="ヒラギノ角ゴ Pro W3" pitchFamily="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3" name="Picture 5" descr="ER FLIP NatMCB_2_444_2001.gif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 b="30252"/>
          <a:stretch>
            <a:fillRect/>
          </a:stretch>
        </p:blipFill>
        <p:spPr bwMode="auto">
          <a:xfrm>
            <a:off x="468313" y="3208338"/>
            <a:ext cx="7926387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FLIP</a:t>
            </a:r>
            <a:br>
              <a:rPr lang="en-US" sz="3200"/>
            </a:br>
            <a:r>
              <a:rPr lang="en-US" sz="2400"/>
              <a:t>Fluorescence Loss in Photo-bleaching</a:t>
            </a:r>
            <a:endParaRPr lang="en-US" sz="3200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361950" y="1666875"/>
            <a:ext cx="8647113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Need: probe connectivity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Idea: bleach in one compartment,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watch loss in connected compartments by exchange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763588" y="5543550"/>
            <a:ext cx="7412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Bleach one area repeatedly. Entire ER dims.</a:t>
            </a:r>
          </a:p>
          <a:p>
            <a:r>
              <a:rPr lang="en-US" sz="2800" b="0">
                <a:solidFill>
                  <a:schemeClr val="accent2"/>
                </a:solidFill>
                <a:latin typeface="Chalkboard" charset="0"/>
                <a:sym typeface="Symbol" charset="2"/>
              </a:rPr>
              <a:t> ER is contiguous</a:t>
            </a:r>
            <a:endParaRPr lang="en-US" sz="2800" b="0">
              <a:solidFill>
                <a:schemeClr val="accent2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Photo-Activation</a:t>
            </a:r>
            <a:br>
              <a:rPr lang="en-US" sz="3200"/>
            </a:br>
            <a:r>
              <a:rPr lang="en-US" sz="2400"/>
              <a:t>(Better?) FRAP/FLIP alternative</a:t>
            </a:r>
            <a:endParaRPr lang="en-US" sz="3200"/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496888" y="1981200"/>
            <a:ext cx="64357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0">
                <a:solidFill>
                  <a:schemeClr val="accent2"/>
                </a:solidFill>
                <a:latin typeface="Chalkboard" charset="0"/>
              </a:rPr>
              <a:t>Some fluorophores can be activated by light</a:t>
            </a:r>
          </a:p>
          <a:p>
            <a:pPr algn="l"/>
            <a:endParaRPr lang="en-US" b="0">
              <a:solidFill>
                <a:schemeClr val="accent2"/>
              </a:solidFill>
              <a:latin typeface="Chalkboard" charset="0"/>
            </a:endParaRPr>
          </a:p>
          <a:p>
            <a:pPr algn="l">
              <a:buFontTx/>
              <a:buChar char="•"/>
            </a:pPr>
            <a:r>
              <a:rPr lang="en-US" b="0">
                <a:solidFill>
                  <a:schemeClr val="accent2"/>
                </a:solidFill>
                <a:latin typeface="Chalkboard" charset="0"/>
              </a:rPr>
              <a:t> Photo-uncagable dyes</a:t>
            </a:r>
          </a:p>
          <a:p>
            <a:pPr algn="l">
              <a:buFontTx/>
              <a:buChar char="•"/>
            </a:pPr>
            <a:r>
              <a:rPr lang="en-US" b="0">
                <a:solidFill>
                  <a:schemeClr val="accent2"/>
                </a:solidFill>
                <a:latin typeface="Chalkboard" charset="0"/>
              </a:rPr>
              <a:t> GFP-family proteins</a:t>
            </a:r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5292725" y="4941888"/>
            <a:ext cx="3362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Activate</a:t>
            </a:r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 a small area</a:t>
            </a:r>
          </a:p>
          <a:p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Watch fluorescence </a:t>
            </a:r>
            <a:r>
              <a:rPr lang="en-US" sz="2000" b="0" i="1">
                <a:solidFill>
                  <a:schemeClr val="accent2"/>
                </a:solidFill>
                <a:latin typeface="Chalkboard" charset="0"/>
              </a:rPr>
              <a:t>spread</a:t>
            </a:r>
            <a:endParaRPr lang="en-US" sz="20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64869" name="Freeform 5"/>
          <p:cNvSpPr>
            <a:spLocks/>
          </p:cNvSpPr>
          <p:nvPr/>
        </p:nvSpPr>
        <p:spPr bwMode="auto">
          <a:xfrm>
            <a:off x="5327650" y="3194050"/>
            <a:ext cx="3132138" cy="1752600"/>
          </a:xfrm>
          <a:custGeom>
            <a:avLst/>
            <a:gdLst/>
            <a:ahLst/>
            <a:cxnLst>
              <a:cxn ang="0">
                <a:pos x="105" y="649"/>
              </a:cxn>
              <a:cxn ang="0">
                <a:pos x="83" y="511"/>
              </a:cxn>
              <a:cxn ang="0">
                <a:pos x="606" y="164"/>
              </a:cxn>
              <a:cxn ang="0">
                <a:pos x="1891" y="132"/>
              </a:cxn>
              <a:cxn ang="0">
                <a:pos x="1097" y="953"/>
              </a:cxn>
              <a:cxn ang="0">
                <a:pos x="638" y="1039"/>
              </a:cxn>
              <a:cxn ang="0">
                <a:pos x="270" y="852"/>
              </a:cxn>
              <a:cxn ang="0">
                <a:pos x="105" y="649"/>
              </a:cxn>
            </a:cxnLst>
            <a:rect l="0" t="0" r="r" b="b"/>
            <a:pathLst>
              <a:path w="1973" h="1104">
                <a:moveTo>
                  <a:pt x="105" y="649"/>
                </a:moveTo>
                <a:cubicBezTo>
                  <a:pt x="9" y="649"/>
                  <a:pt x="0" y="592"/>
                  <a:pt x="83" y="511"/>
                </a:cubicBezTo>
                <a:cubicBezTo>
                  <a:pt x="166" y="430"/>
                  <a:pt x="305" y="227"/>
                  <a:pt x="606" y="164"/>
                </a:cubicBezTo>
                <a:cubicBezTo>
                  <a:pt x="907" y="101"/>
                  <a:pt x="1809" y="0"/>
                  <a:pt x="1891" y="132"/>
                </a:cubicBezTo>
                <a:cubicBezTo>
                  <a:pt x="1973" y="264"/>
                  <a:pt x="1306" y="802"/>
                  <a:pt x="1097" y="953"/>
                </a:cubicBezTo>
                <a:cubicBezTo>
                  <a:pt x="888" y="1104"/>
                  <a:pt x="776" y="1056"/>
                  <a:pt x="638" y="1039"/>
                </a:cubicBezTo>
                <a:cubicBezTo>
                  <a:pt x="500" y="1022"/>
                  <a:pt x="359" y="917"/>
                  <a:pt x="270" y="852"/>
                </a:cubicBezTo>
                <a:cubicBezTo>
                  <a:pt x="120" y="862"/>
                  <a:pt x="201" y="649"/>
                  <a:pt x="105" y="649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70" name="Oval 6"/>
          <p:cNvSpPr>
            <a:spLocks noChangeArrowheads="1"/>
          </p:cNvSpPr>
          <p:nvPr/>
        </p:nvSpPr>
        <p:spPr bwMode="auto">
          <a:xfrm>
            <a:off x="6011863" y="3844925"/>
            <a:ext cx="1006475" cy="711200"/>
          </a:xfrm>
          <a:prstGeom prst="ellipse">
            <a:avLst/>
          </a:prstGeom>
          <a:solidFill>
            <a:srgbClr val="E4FFD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73" name="Freeform 9"/>
          <p:cNvSpPr>
            <a:spLocks/>
          </p:cNvSpPr>
          <p:nvPr/>
        </p:nvSpPr>
        <p:spPr bwMode="auto">
          <a:xfrm>
            <a:off x="5722938" y="3482975"/>
            <a:ext cx="1758950" cy="1270000"/>
          </a:xfrm>
          <a:custGeom>
            <a:avLst/>
            <a:gdLst/>
            <a:ahLst/>
            <a:cxnLst>
              <a:cxn ang="0">
                <a:pos x="650" y="99"/>
              </a:cxn>
              <a:cxn ang="0">
                <a:pos x="74" y="473"/>
              </a:cxn>
              <a:cxn ang="0">
                <a:pos x="208" y="201"/>
              </a:cxn>
              <a:cxn ang="0">
                <a:pos x="853" y="137"/>
              </a:cxn>
              <a:cxn ang="0">
                <a:pos x="624" y="115"/>
              </a:cxn>
              <a:cxn ang="0">
                <a:pos x="698" y="195"/>
              </a:cxn>
              <a:cxn ang="0">
                <a:pos x="165" y="302"/>
              </a:cxn>
              <a:cxn ang="0">
                <a:pos x="144" y="195"/>
              </a:cxn>
              <a:cxn ang="0">
                <a:pos x="421" y="158"/>
              </a:cxn>
              <a:cxn ang="0">
                <a:pos x="794" y="286"/>
              </a:cxn>
              <a:cxn ang="0">
                <a:pos x="837" y="275"/>
              </a:cxn>
              <a:cxn ang="0">
                <a:pos x="890" y="249"/>
              </a:cxn>
              <a:cxn ang="0">
                <a:pos x="858" y="211"/>
              </a:cxn>
              <a:cxn ang="0">
                <a:pos x="1040" y="377"/>
              </a:cxn>
              <a:cxn ang="0">
                <a:pos x="837" y="286"/>
              </a:cxn>
              <a:cxn ang="0">
                <a:pos x="954" y="398"/>
              </a:cxn>
              <a:cxn ang="0">
                <a:pos x="800" y="355"/>
              </a:cxn>
              <a:cxn ang="0">
                <a:pos x="997" y="361"/>
              </a:cxn>
              <a:cxn ang="0">
                <a:pos x="810" y="739"/>
              </a:cxn>
              <a:cxn ang="0">
                <a:pos x="613" y="681"/>
              </a:cxn>
              <a:cxn ang="0">
                <a:pos x="666" y="755"/>
              </a:cxn>
              <a:cxn ang="0">
                <a:pos x="346" y="739"/>
              </a:cxn>
              <a:cxn ang="0">
                <a:pos x="165" y="595"/>
              </a:cxn>
              <a:cxn ang="0">
                <a:pos x="138" y="473"/>
              </a:cxn>
              <a:cxn ang="0">
                <a:pos x="138" y="547"/>
              </a:cxn>
              <a:cxn ang="0">
                <a:pos x="181" y="675"/>
              </a:cxn>
              <a:cxn ang="0">
                <a:pos x="90" y="243"/>
              </a:cxn>
              <a:cxn ang="0">
                <a:pos x="176" y="515"/>
              </a:cxn>
              <a:cxn ang="0">
                <a:pos x="640" y="761"/>
              </a:cxn>
              <a:cxn ang="0">
                <a:pos x="730" y="798"/>
              </a:cxn>
              <a:cxn ang="0">
                <a:pos x="480" y="787"/>
              </a:cxn>
              <a:cxn ang="0">
                <a:pos x="730" y="670"/>
              </a:cxn>
              <a:cxn ang="0">
                <a:pos x="885" y="483"/>
              </a:cxn>
              <a:cxn ang="0">
                <a:pos x="896" y="403"/>
              </a:cxn>
              <a:cxn ang="0">
                <a:pos x="917" y="371"/>
              </a:cxn>
              <a:cxn ang="0">
                <a:pos x="906" y="595"/>
              </a:cxn>
              <a:cxn ang="0">
                <a:pos x="698" y="110"/>
              </a:cxn>
              <a:cxn ang="0">
                <a:pos x="389" y="126"/>
              </a:cxn>
              <a:cxn ang="0">
                <a:pos x="426" y="126"/>
              </a:cxn>
              <a:cxn ang="0">
                <a:pos x="400" y="185"/>
              </a:cxn>
              <a:cxn ang="0">
                <a:pos x="810" y="227"/>
              </a:cxn>
              <a:cxn ang="0">
                <a:pos x="837" y="265"/>
              </a:cxn>
              <a:cxn ang="0">
                <a:pos x="757" y="686"/>
              </a:cxn>
              <a:cxn ang="0">
                <a:pos x="624" y="750"/>
              </a:cxn>
              <a:cxn ang="0">
                <a:pos x="848" y="617"/>
              </a:cxn>
              <a:cxn ang="0">
                <a:pos x="906" y="302"/>
              </a:cxn>
              <a:cxn ang="0">
                <a:pos x="757" y="57"/>
              </a:cxn>
              <a:cxn ang="0">
                <a:pos x="762" y="174"/>
              </a:cxn>
              <a:cxn ang="0">
                <a:pos x="821" y="243"/>
              </a:cxn>
              <a:cxn ang="0">
                <a:pos x="938" y="473"/>
              </a:cxn>
              <a:cxn ang="0">
                <a:pos x="933" y="185"/>
              </a:cxn>
              <a:cxn ang="0">
                <a:pos x="394" y="105"/>
              </a:cxn>
              <a:cxn ang="0">
                <a:pos x="517" y="174"/>
              </a:cxn>
            </a:cxnLst>
            <a:rect l="0" t="0" r="r" b="b"/>
            <a:pathLst>
              <a:path w="1108" h="800">
                <a:moveTo>
                  <a:pt x="874" y="185"/>
                </a:moveTo>
                <a:cubicBezTo>
                  <a:pt x="827" y="137"/>
                  <a:pt x="780" y="89"/>
                  <a:pt x="650" y="99"/>
                </a:cubicBezTo>
                <a:cubicBezTo>
                  <a:pt x="520" y="109"/>
                  <a:pt x="192" y="181"/>
                  <a:pt x="96" y="243"/>
                </a:cubicBezTo>
                <a:cubicBezTo>
                  <a:pt x="0" y="305"/>
                  <a:pt x="77" y="454"/>
                  <a:pt x="74" y="473"/>
                </a:cubicBezTo>
                <a:cubicBezTo>
                  <a:pt x="71" y="492"/>
                  <a:pt x="58" y="400"/>
                  <a:pt x="80" y="355"/>
                </a:cubicBezTo>
                <a:cubicBezTo>
                  <a:pt x="102" y="310"/>
                  <a:pt x="124" y="230"/>
                  <a:pt x="208" y="201"/>
                </a:cubicBezTo>
                <a:cubicBezTo>
                  <a:pt x="292" y="172"/>
                  <a:pt x="479" y="190"/>
                  <a:pt x="586" y="179"/>
                </a:cubicBezTo>
                <a:cubicBezTo>
                  <a:pt x="693" y="168"/>
                  <a:pt x="813" y="129"/>
                  <a:pt x="853" y="137"/>
                </a:cubicBezTo>
                <a:cubicBezTo>
                  <a:pt x="893" y="145"/>
                  <a:pt x="864" y="231"/>
                  <a:pt x="826" y="227"/>
                </a:cubicBezTo>
                <a:cubicBezTo>
                  <a:pt x="788" y="223"/>
                  <a:pt x="677" y="128"/>
                  <a:pt x="624" y="115"/>
                </a:cubicBezTo>
                <a:cubicBezTo>
                  <a:pt x="571" y="102"/>
                  <a:pt x="494" y="134"/>
                  <a:pt x="506" y="147"/>
                </a:cubicBezTo>
                <a:cubicBezTo>
                  <a:pt x="518" y="160"/>
                  <a:pt x="709" y="186"/>
                  <a:pt x="698" y="195"/>
                </a:cubicBezTo>
                <a:cubicBezTo>
                  <a:pt x="687" y="204"/>
                  <a:pt x="531" y="183"/>
                  <a:pt x="442" y="201"/>
                </a:cubicBezTo>
                <a:cubicBezTo>
                  <a:pt x="353" y="219"/>
                  <a:pt x="226" y="269"/>
                  <a:pt x="165" y="302"/>
                </a:cubicBezTo>
                <a:cubicBezTo>
                  <a:pt x="104" y="335"/>
                  <a:pt x="77" y="416"/>
                  <a:pt x="74" y="398"/>
                </a:cubicBezTo>
                <a:cubicBezTo>
                  <a:pt x="71" y="380"/>
                  <a:pt x="111" y="235"/>
                  <a:pt x="144" y="195"/>
                </a:cubicBezTo>
                <a:cubicBezTo>
                  <a:pt x="177" y="155"/>
                  <a:pt x="226" y="164"/>
                  <a:pt x="272" y="158"/>
                </a:cubicBezTo>
                <a:cubicBezTo>
                  <a:pt x="318" y="152"/>
                  <a:pt x="389" y="154"/>
                  <a:pt x="421" y="158"/>
                </a:cubicBezTo>
                <a:cubicBezTo>
                  <a:pt x="453" y="162"/>
                  <a:pt x="402" y="164"/>
                  <a:pt x="464" y="185"/>
                </a:cubicBezTo>
                <a:cubicBezTo>
                  <a:pt x="526" y="206"/>
                  <a:pt x="747" y="300"/>
                  <a:pt x="794" y="286"/>
                </a:cubicBezTo>
                <a:cubicBezTo>
                  <a:pt x="841" y="272"/>
                  <a:pt x="739" y="101"/>
                  <a:pt x="746" y="99"/>
                </a:cubicBezTo>
                <a:cubicBezTo>
                  <a:pt x="753" y="97"/>
                  <a:pt x="809" y="263"/>
                  <a:pt x="837" y="275"/>
                </a:cubicBezTo>
                <a:cubicBezTo>
                  <a:pt x="865" y="287"/>
                  <a:pt x="903" y="173"/>
                  <a:pt x="912" y="169"/>
                </a:cubicBezTo>
                <a:cubicBezTo>
                  <a:pt x="921" y="165"/>
                  <a:pt x="873" y="251"/>
                  <a:pt x="890" y="249"/>
                </a:cubicBezTo>
                <a:cubicBezTo>
                  <a:pt x="907" y="247"/>
                  <a:pt x="1018" y="164"/>
                  <a:pt x="1013" y="158"/>
                </a:cubicBezTo>
                <a:cubicBezTo>
                  <a:pt x="1008" y="152"/>
                  <a:pt x="882" y="189"/>
                  <a:pt x="858" y="211"/>
                </a:cubicBezTo>
                <a:cubicBezTo>
                  <a:pt x="834" y="233"/>
                  <a:pt x="839" y="263"/>
                  <a:pt x="869" y="291"/>
                </a:cubicBezTo>
                <a:cubicBezTo>
                  <a:pt x="899" y="319"/>
                  <a:pt x="1025" y="339"/>
                  <a:pt x="1040" y="377"/>
                </a:cubicBezTo>
                <a:cubicBezTo>
                  <a:pt x="1055" y="415"/>
                  <a:pt x="994" y="536"/>
                  <a:pt x="960" y="521"/>
                </a:cubicBezTo>
                <a:cubicBezTo>
                  <a:pt x="926" y="506"/>
                  <a:pt x="848" y="308"/>
                  <a:pt x="837" y="286"/>
                </a:cubicBezTo>
                <a:cubicBezTo>
                  <a:pt x="826" y="264"/>
                  <a:pt x="877" y="368"/>
                  <a:pt x="896" y="387"/>
                </a:cubicBezTo>
                <a:cubicBezTo>
                  <a:pt x="915" y="406"/>
                  <a:pt x="951" y="383"/>
                  <a:pt x="954" y="398"/>
                </a:cubicBezTo>
                <a:cubicBezTo>
                  <a:pt x="957" y="413"/>
                  <a:pt x="943" y="485"/>
                  <a:pt x="917" y="478"/>
                </a:cubicBezTo>
                <a:cubicBezTo>
                  <a:pt x="891" y="471"/>
                  <a:pt x="796" y="335"/>
                  <a:pt x="800" y="355"/>
                </a:cubicBezTo>
                <a:cubicBezTo>
                  <a:pt x="804" y="375"/>
                  <a:pt x="911" y="600"/>
                  <a:pt x="944" y="601"/>
                </a:cubicBezTo>
                <a:cubicBezTo>
                  <a:pt x="977" y="602"/>
                  <a:pt x="1023" y="356"/>
                  <a:pt x="997" y="361"/>
                </a:cubicBezTo>
                <a:cubicBezTo>
                  <a:pt x="971" y="366"/>
                  <a:pt x="820" y="570"/>
                  <a:pt x="789" y="633"/>
                </a:cubicBezTo>
                <a:cubicBezTo>
                  <a:pt x="758" y="696"/>
                  <a:pt x="793" y="750"/>
                  <a:pt x="810" y="739"/>
                </a:cubicBezTo>
                <a:cubicBezTo>
                  <a:pt x="827" y="728"/>
                  <a:pt x="923" y="579"/>
                  <a:pt x="890" y="569"/>
                </a:cubicBezTo>
                <a:cubicBezTo>
                  <a:pt x="857" y="559"/>
                  <a:pt x="668" y="654"/>
                  <a:pt x="613" y="681"/>
                </a:cubicBezTo>
                <a:cubicBezTo>
                  <a:pt x="558" y="708"/>
                  <a:pt x="551" y="717"/>
                  <a:pt x="560" y="729"/>
                </a:cubicBezTo>
                <a:cubicBezTo>
                  <a:pt x="569" y="741"/>
                  <a:pt x="690" y="758"/>
                  <a:pt x="666" y="755"/>
                </a:cubicBezTo>
                <a:cubicBezTo>
                  <a:pt x="642" y="752"/>
                  <a:pt x="469" y="716"/>
                  <a:pt x="416" y="713"/>
                </a:cubicBezTo>
                <a:cubicBezTo>
                  <a:pt x="363" y="710"/>
                  <a:pt x="381" y="751"/>
                  <a:pt x="346" y="739"/>
                </a:cubicBezTo>
                <a:cubicBezTo>
                  <a:pt x="311" y="727"/>
                  <a:pt x="238" y="662"/>
                  <a:pt x="208" y="638"/>
                </a:cubicBezTo>
                <a:cubicBezTo>
                  <a:pt x="178" y="614"/>
                  <a:pt x="197" y="622"/>
                  <a:pt x="165" y="595"/>
                </a:cubicBezTo>
                <a:cubicBezTo>
                  <a:pt x="133" y="568"/>
                  <a:pt x="20" y="493"/>
                  <a:pt x="16" y="473"/>
                </a:cubicBezTo>
                <a:cubicBezTo>
                  <a:pt x="12" y="453"/>
                  <a:pt x="106" y="445"/>
                  <a:pt x="138" y="473"/>
                </a:cubicBezTo>
                <a:cubicBezTo>
                  <a:pt x="170" y="501"/>
                  <a:pt x="208" y="631"/>
                  <a:pt x="208" y="643"/>
                </a:cubicBezTo>
                <a:cubicBezTo>
                  <a:pt x="208" y="655"/>
                  <a:pt x="166" y="590"/>
                  <a:pt x="138" y="547"/>
                </a:cubicBezTo>
                <a:cubicBezTo>
                  <a:pt x="110" y="504"/>
                  <a:pt x="35" y="361"/>
                  <a:pt x="42" y="382"/>
                </a:cubicBezTo>
                <a:cubicBezTo>
                  <a:pt x="49" y="403"/>
                  <a:pt x="148" y="625"/>
                  <a:pt x="181" y="675"/>
                </a:cubicBezTo>
                <a:cubicBezTo>
                  <a:pt x="214" y="725"/>
                  <a:pt x="255" y="753"/>
                  <a:pt x="240" y="681"/>
                </a:cubicBezTo>
                <a:cubicBezTo>
                  <a:pt x="225" y="609"/>
                  <a:pt x="107" y="304"/>
                  <a:pt x="90" y="243"/>
                </a:cubicBezTo>
                <a:cubicBezTo>
                  <a:pt x="73" y="182"/>
                  <a:pt x="124" y="273"/>
                  <a:pt x="138" y="318"/>
                </a:cubicBezTo>
                <a:cubicBezTo>
                  <a:pt x="152" y="363"/>
                  <a:pt x="157" y="458"/>
                  <a:pt x="176" y="515"/>
                </a:cubicBezTo>
                <a:cubicBezTo>
                  <a:pt x="195" y="572"/>
                  <a:pt x="173" y="618"/>
                  <a:pt x="250" y="659"/>
                </a:cubicBezTo>
                <a:cubicBezTo>
                  <a:pt x="327" y="700"/>
                  <a:pt x="581" y="748"/>
                  <a:pt x="640" y="761"/>
                </a:cubicBezTo>
                <a:cubicBezTo>
                  <a:pt x="699" y="774"/>
                  <a:pt x="593" y="733"/>
                  <a:pt x="608" y="739"/>
                </a:cubicBezTo>
                <a:cubicBezTo>
                  <a:pt x="623" y="745"/>
                  <a:pt x="704" y="800"/>
                  <a:pt x="730" y="798"/>
                </a:cubicBezTo>
                <a:cubicBezTo>
                  <a:pt x="756" y="796"/>
                  <a:pt x="804" y="731"/>
                  <a:pt x="762" y="729"/>
                </a:cubicBezTo>
                <a:cubicBezTo>
                  <a:pt x="720" y="727"/>
                  <a:pt x="517" y="780"/>
                  <a:pt x="480" y="787"/>
                </a:cubicBezTo>
                <a:cubicBezTo>
                  <a:pt x="443" y="794"/>
                  <a:pt x="496" y="790"/>
                  <a:pt x="538" y="771"/>
                </a:cubicBezTo>
                <a:cubicBezTo>
                  <a:pt x="580" y="752"/>
                  <a:pt x="639" y="715"/>
                  <a:pt x="730" y="670"/>
                </a:cubicBezTo>
                <a:cubicBezTo>
                  <a:pt x="821" y="625"/>
                  <a:pt x="1056" y="530"/>
                  <a:pt x="1082" y="499"/>
                </a:cubicBezTo>
                <a:cubicBezTo>
                  <a:pt x="1108" y="468"/>
                  <a:pt x="918" y="480"/>
                  <a:pt x="885" y="483"/>
                </a:cubicBezTo>
                <a:cubicBezTo>
                  <a:pt x="852" y="486"/>
                  <a:pt x="883" y="528"/>
                  <a:pt x="885" y="515"/>
                </a:cubicBezTo>
                <a:cubicBezTo>
                  <a:pt x="887" y="502"/>
                  <a:pt x="906" y="444"/>
                  <a:pt x="896" y="403"/>
                </a:cubicBezTo>
                <a:cubicBezTo>
                  <a:pt x="886" y="362"/>
                  <a:pt x="823" y="275"/>
                  <a:pt x="826" y="270"/>
                </a:cubicBezTo>
                <a:cubicBezTo>
                  <a:pt x="829" y="265"/>
                  <a:pt x="907" y="331"/>
                  <a:pt x="917" y="371"/>
                </a:cubicBezTo>
                <a:cubicBezTo>
                  <a:pt x="927" y="411"/>
                  <a:pt x="887" y="473"/>
                  <a:pt x="885" y="510"/>
                </a:cubicBezTo>
                <a:cubicBezTo>
                  <a:pt x="883" y="547"/>
                  <a:pt x="918" y="650"/>
                  <a:pt x="906" y="595"/>
                </a:cubicBezTo>
                <a:cubicBezTo>
                  <a:pt x="894" y="540"/>
                  <a:pt x="845" y="260"/>
                  <a:pt x="810" y="179"/>
                </a:cubicBezTo>
                <a:cubicBezTo>
                  <a:pt x="775" y="98"/>
                  <a:pt x="747" y="121"/>
                  <a:pt x="698" y="110"/>
                </a:cubicBezTo>
                <a:cubicBezTo>
                  <a:pt x="649" y="99"/>
                  <a:pt x="568" y="107"/>
                  <a:pt x="517" y="110"/>
                </a:cubicBezTo>
                <a:cubicBezTo>
                  <a:pt x="466" y="113"/>
                  <a:pt x="414" y="128"/>
                  <a:pt x="389" y="126"/>
                </a:cubicBezTo>
                <a:cubicBezTo>
                  <a:pt x="364" y="124"/>
                  <a:pt x="362" y="99"/>
                  <a:pt x="368" y="99"/>
                </a:cubicBezTo>
                <a:cubicBezTo>
                  <a:pt x="374" y="99"/>
                  <a:pt x="465" y="89"/>
                  <a:pt x="426" y="126"/>
                </a:cubicBezTo>
                <a:cubicBezTo>
                  <a:pt x="387" y="163"/>
                  <a:pt x="137" y="313"/>
                  <a:pt x="133" y="323"/>
                </a:cubicBezTo>
                <a:cubicBezTo>
                  <a:pt x="129" y="333"/>
                  <a:pt x="317" y="215"/>
                  <a:pt x="400" y="185"/>
                </a:cubicBezTo>
                <a:cubicBezTo>
                  <a:pt x="483" y="155"/>
                  <a:pt x="561" y="135"/>
                  <a:pt x="629" y="142"/>
                </a:cubicBezTo>
                <a:cubicBezTo>
                  <a:pt x="697" y="149"/>
                  <a:pt x="759" y="176"/>
                  <a:pt x="810" y="227"/>
                </a:cubicBezTo>
                <a:cubicBezTo>
                  <a:pt x="861" y="278"/>
                  <a:pt x="933" y="440"/>
                  <a:pt x="938" y="446"/>
                </a:cubicBezTo>
                <a:cubicBezTo>
                  <a:pt x="943" y="452"/>
                  <a:pt x="848" y="246"/>
                  <a:pt x="837" y="265"/>
                </a:cubicBezTo>
                <a:cubicBezTo>
                  <a:pt x="826" y="284"/>
                  <a:pt x="882" y="488"/>
                  <a:pt x="869" y="558"/>
                </a:cubicBezTo>
                <a:cubicBezTo>
                  <a:pt x="856" y="628"/>
                  <a:pt x="839" y="664"/>
                  <a:pt x="757" y="686"/>
                </a:cubicBezTo>
                <a:cubicBezTo>
                  <a:pt x="675" y="708"/>
                  <a:pt x="400" y="680"/>
                  <a:pt x="378" y="691"/>
                </a:cubicBezTo>
                <a:cubicBezTo>
                  <a:pt x="356" y="702"/>
                  <a:pt x="611" y="738"/>
                  <a:pt x="624" y="750"/>
                </a:cubicBezTo>
                <a:cubicBezTo>
                  <a:pt x="637" y="762"/>
                  <a:pt x="416" y="783"/>
                  <a:pt x="453" y="761"/>
                </a:cubicBezTo>
                <a:cubicBezTo>
                  <a:pt x="490" y="739"/>
                  <a:pt x="771" y="699"/>
                  <a:pt x="848" y="617"/>
                </a:cubicBezTo>
                <a:cubicBezTo>
                  <a:pt x="925" y="535"/>
                  <a:pt x="902" y="322"/>
                  <a:pt x="912" y="270"/>
                </a:cubicBezTo>
                <a:cubicBezTo>
                  <a:pt x="922" y="218"/>
                  <a:pt x="900" y="280"/>
                  <a:pt x="906" y="302"/>
                </a:cubicBezTo>
                <a:cubicBezTo>
                  <a:pt x="912" y="324"/>
                  <a:pt x="974" y="444"/>
                  <a:pt x="949" y="403"/>
                </a:cubicBezTo>
                <a:cubicBezTo>
                  <a:pt x="924" y="362"/>
                  <a:pt x="757" y="114"/>
                  <a:pt x="757" y="57"/>
                </a:cubicBezTo>
                <a:cubicBezTo>
                  <a:pt x="757" y="0"/>
                  <a:pt x="948" y="43"/>
                  <a:pt x="949" y="62"/>
                </a:cubicBezTo>
                <a:cubicBezTo>
                  <a:pt x="950" y="81"/>
                  <a:pt x="807" y="152"/>
                  <a:pt x="762" y="174"/>
                </a:cubicBezTo>
                <a:cubicBezTo>
                  <a:pt x="717" y="196"/>
                  <a:pt x="667" y="184"/>
                  <a:pt x="677" y="195"/>
                </a:cubicBezTo>
                <a:cubicBezTo>
                  <a:pt x="687" y="206"/>
                  <a:pt x="788" y="224"/>
                  <a:pt x="821" y="243"/>
                </a:cubicBezTo>
                <a:cubicBezTo>
                  <a:pt x="854" y="262"/>
                  <a:pt x="855" y="269"/>
                  <a:pt x="874" y="307"/>
                </a:cubicBezTo>
                <a:cubicBezTo>
                  <a:pt x="893" y="345"/>
                  <a:pt x="959" y="492"/>
                  <a:pt x="938" y="473"/>
                </a:cubicBezTo>
                <a:cubicBezTo>
                  <a:pt x="917" y="454"/>
                  <a:pt x="747" y="243"/>
                  <a:pt x="746" y="195"/>
                </a:cubicBezTo>
                <a:cubicBezTo>
                  <a:pt x="745" y="147"/>
                  <a:pt x="935" y="190"/>
                  <a:pt x="933" y="185"/>
                </a:cubicBezTo>
                <a:cubicBezTo>
                  <a:pt x="931" y="180"/>
                  <a:pt x="826" y="176"/>
                  <a:pt x="736" y="163"/>
                </a:cubicBezTo>
                <a:cubicBezTo>
                  <a:pt x="646" y="150"/>
                  <a:pt x="461" y="113"/>
                  <a:pt x="394" y="105"/>
                </a:cubicBezTo>
                <a:cubicBezTo>
                  <a:pt x="327" y="97"/>
                  <a:pt x="316" y="104"/>
                  <a:pt x="336" y="115"/>
                </a:cubicBezTo>
                <a:cubicBezTo>
                  <a:pt x="356" y="126"/>
                  <a:pt x="481" y="164"/>
                  <a:pt x="517" y="174"/>
                </a:cubicBezTo>
                <a:cubicBezTo>
                  <a:pt x="553" y="184"/>
                  <a:pt x="544" y="176"/>
                  <a:pt x="554" y="174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7127875" y="3884613"/>
            <a:ext cx="168275" cy="127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74" name="Line 10"/>
          <p:cNvSpPr>
            <a:spLocks noChangeShapeType="1"/>
          </p:cNvSpPr>
          <p:nvPr/>
        </p:nvSpPr>
        <p:spPr bwMode="auto">
          <a:xfrm flipH="1" flipV="1">
            <a:off x="7399338" y="3979863"/>
            <a:ext cx="48260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75" name="Rectangle 11"/>
          <p:cNvSpPr>
            <a:spLocks noChangeArrowheads="1"/>
          </p:cNvSpPr>
          <p:nvPr/>
        </p:nvSpPr>
        <p:spPr bwMode="auto">
          <a:xfrm>
            <a:off x="987425" y="4398963"/>
            <a:ext cx="3132138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Look for weak light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against dark background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Instead of slight dimming</a:t>
            </a:r>
          </a:p>
          <a:p>
            <a:pPr algn="l"/>
            <a:r>
              <a:rPr lang="en-US" sz="2000" b="0">
                <a:solidFill>
                  <a:schemeClr val="accent2"/>
                </a:solidFill>
                <a:latin typeface="Chalkboard" charset="0"/>
              </a:rPr>
              <a:t>of bright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4601472" presetClass="entr" presetSubtype="8587652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54000"/>
            <a:ext cx="7772400" cy="1143000"/>
          </a:xfrm>
        </p:spPr>
        <p:txBody>
          <a:bodyPr/>
          <a:lstStyle/>
          <a:p>
            <a:r>
              <a:rPr lang="en-US" sz="3200"/>
              <a:t>Photo-Activativatable Proteins</a:t>
            </a:r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200025" y="1811338"/>
            <a:ext cx="5203825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Off-On</a:t>
            </a:r>
          </a:p>
          <a:p>
            <a:pPr marL="342900" lvl="1" indent="-228600" algn="l">
              <a:buFontTx/>
              <a:buChar char="•"/>
            </a:pPr>
            <a:r>
              <a:rPr lang="en-US" sz="2800" b="0">
                <a:solidFill>
                  <a:srgbClr val="800080"/>
                </a:solidFill>
                <a:latin typeface="Chalkboard" charset="0"/>
              </a:rPr>
              <a:t>PA-GFP, PS-CFP</a:t>
            </a:r>
            <a:endParaRPr lang="en-US" sz="2800" b="0">
              <a:solidFill>
                <a:schemeClr val="accent2"/>
              </a:solidFill>
              <a:latin typeface="Chalkboard" charset="0"/>
            </a:endParaRPr>
          </a:p>
          <a:p>
            <a:pPr algn="l">
              <a:spcBef>
                <a:spcPct val="30000"/>
              </a:spcBef>
            </a:pP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Color change</a:t>
            </a:r>
          </a:p>
          <a:p>
            <a:pPr marL="342900" lvl="1" indent="-228600" algn="l">
              <a:buFontTx/>
              <a:buChar char="•"/>
            </a:pPr>
            <a:r>
              <a:rPr lang="en-US" sz="2800" b="0">
                <a:solidFill>
                  <a:srgbClr val="800080"/>
                </a:solidFill>
                <a:latin typeface="Chalkboard" charset="0"/>
              </a:rPr>
              <a:t>Kaede, KikGR, Eos,</a:t>
            </a:r>
          </a:p>
          <a:p>
            <a:pPr marL="342900" lvl="1" indent="-228600" algn="l">
              <a:buFontTx/>
              <a:buChar char="•"/>
            </a:pPr>
            <a:r>
              <a:rPr lang="en-US" sz="2800" b="0">
                <a:solidFill>
                  <a:srgbClr val="800080"/>
                </a:solidFill>
                <a:latin typeface="Chalkboard" charset="0"/>
              </a:rPr>
              <a:t>Dendra (activatable by blue)</a:t>
            </a:r>
          </a:p>
          <a:p>
            <a:pPr algn="l">
              <a:spcBef>
                <a:spcPct val="30000"/>
              </a:spcBef>
            </a:pPr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Reversibly Switchable</a:t>
            </a:r>
          </a:p>
          <a:p>
            <a:pPr marL="342900" lvl="1" indent="-228600" algn="l">
              <a:buFontTx/>
              <a:buChar char="•"/>
            </a:pPr>
            <a:r>
              <a:rPr lang="en-US" sz="2800" b="0">
                <a:solidFill>
                  <a:srgbClr val="800080"/>
                </a:solidFill>
                <a:latin typeface="Chalkboard" charset="0"/>
              </a:rPr>
              <a:t>asCP, KFP (tetrameric)</a:t>
            </a:r>
          </a:p>
          <a:p>
            <a:pPr marL="342900" lvl="1" indent="-228600" algn="l">
              <a:buFontTx/>
              <a:buChar char="•"/>
            </a:pPr>
            <a:r>
              <a:rPr lang="en-US" sz="2800" b="0">
                <a:solidFill>
                  <a:srgbClr val="800080"/>
                </a:solidFill>
                <a:latin typeface="Chalkboard" charset="0"/>
              </a:rPr>
              <a:t>Dronpa</a:t>
            </a:r>
          </a:p>
          <a:p>
            <a:pPr algn="l"/>
            <a:r>
              <a:rPr lang="en-US" sz="2800" b="0">
                <a:solidFill>
                  <a:schemeClr val="accent2"/>
                </a:solidFill>
                <a:latin typeface="Chalkboard" charset="0"/>
              </a:rPr>
              <a:t>	</a:t>
            </a:r>
          </a:p>
        </p:txBody>
      </p:sp>
      <p:pic>
        <p:nvPicPr>
          <p:cNvPr id="166917" name="Picture 5" descr="Dendra2_f2.jpg                                                 0020F3E5Mats Gustafsson                BC2CE79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588" y="2578100"/>
            <a:ext cx="2667000" cy="2667000"/>
          </a:xfrm>
          <a:prstGeom prst="rect">
            <a:avLst/>
          </a:prstGeom>
          <a:noFill/>
        </p:spPr>
      </p:pic>
      <p:sp>
        <p:nvSpPr>
          <p:cNvPr id="166918" name="Line 6"/>
          <p:cNvSpPr>
            <a:spLocks noChangeShapeType="1"/>
          </p:cNvSpPr>
          <p:nvPr/>
        </p:nvSpPr>
        <p:spPr bwMode="auto">
          <a:xfrm>
            <a:off x="6018213" y="2970213"/>
            <a:ext cx="914400" cy="152400"/>
          </a:xfrm>
          <a:prstGeom prst="line">
            <a:avLst/>
          </a:prstGeom>
          <a:noFill/>
          <a:ln w="19050">
            <a:solidFill>
              <a:srgbClr val="744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5113338" y="2651125"/>
            <a:ext cx="1060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Activate</a:t>
            </a:r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6594475" y="2224088"/>
            <a:ext cx="7635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green</a:t>
            </a:r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8045450" y="2222500"/>
            <a:ext cx="522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red</a:t>
            </a:r>
          </a:p>
        </p:txBody>
      </p:sp>
      <p:sp>
        <p:nvSpPr>
          <p:cNvPr id="166922" name="Rectangle 10"/>
          <p:cNvSpPr>
            <a:spLocks noChangeArrowheads="1"/>
          </p:cNvSpPr>
          <p:nvPr/>
        </p:nvSpPr>
        <p:spPr bwMode="auto">
          <a:xfrm>
            <a:off x="5511800" y="3171825"/>
            <a:ext cx="86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before</a:t>
            </a:r>
          </a:p>
        </p:txBody>
      </p:sp>
      <p:sp>
        <p:nvSpPr>
          <p:cNvPr id="166923" name="Rectangle 11"/>
          <p:cNvSpPr>
            <a:spLocks noChangeArrowheads="1"/>
          </p:cNvSpPr>
          <p:nvPr/>
        </p:nvSpPr>
        <p:spPr bwMode="auto">
          <a:xfrm>
            <a:off x="5561013" y="4238625"/>
            <a:ext cx="73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after</a:t>
            </a:r>
          </a:p>
        </p:txBody>
      </p:sp>
      <p:sp>
        <p:nvSpPr>
          <p:cNvPr id="166924" name="Rectangle 12"/>
          <p:cNvSpPr>
            <a:spLocks noChangeArrowheads="1"/>
          </p:cNvSpPr>
          <p:nvPr/>
        </p:nvSpPr>
        <p:spPr bwMode="auto">
          <a:xfrm>
            <a:off x="6778625" y="1858963"/>
            <a:ext cx="165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accent2"/>
                </a:solidFill>
                <a:latin typeface="Chalkboard" charset="0"/>
              </a:rPr>
              <a:t>Dendra2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Dronpa – photoswitchable on and off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 l="56882" t="33212" b="32410"/>
          <a:stretch>
            <a:fillRect/>
          </a:stretch>
        </p:blipFill>
        <p:spPr bwMode="auto">
          <a:xfrm>
            <a:off x="3886200" y="1828800"/>
            <a:ext cx="52578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 l="70041" b="63123"/>
          <a:stretch>
            <a:fillRect/>
          </a:stretch>
        </p:blipFill>
        <p:spPr bwMode="auto">
          <a:xfrm>
            <a:off x="152400" y="1600200"/>
            <a:ext cx="3652838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105400" y="6521450"/>
            <a:ext cx="4038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Ando et al. 2004, Science 306: 1370-1373</a:t>
            </a:r>
          </a:p>
        </p:txBody>
      </p:sp>
      <p:pic>
        <p:nvPicPr>
          <p:cNvPr id="55302" name="Picture 3"/>
          <p:cNvPicPr>
            <a:picLocks noChangeAspect="1" noChangeArrowheads="1"/>
          </p:cNvPicPr>
          <p:nvPr/>
        </p:nvPicPr>
        <p:blipFill>
          <a:blip r:embed="rId3" cstate="print"/>
          <a:srcRect l="51668" t="70045" r="1767" b="17676"/>
          <a:stretch>
            <a:fillRect/>
          </a:stretch>
        </p:blipFill>
        <p:spPr bwMode="auto">
          <a:xfrm>
            <a:off x="600075" y="54102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3"/>
          <p:cNvPicPr>
            <a:picLocks noChangeAspect="1" noChangeArrowheads="1"/>
          </p:cNvPicPr>
          <p:nvPr/>
        </p:nvPicPr>
        <p:blipFill>
          <a:blip r:embed="rId3" cstate="print"/>
          <a:srcRect l="54163" t="82326" b="4169"/>
          <a:stretch>
            <a:fillRect/>
          </a:stretch>
        </p:blipFill>
        <p:spPr bwMode="auto">
          <a:xfrm>
            <a:off x="4791075" y="5410200"/>
            <a:ext cx="4200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mtClean="0"/>
              <a:t>Tracking actin flow with Dronpa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81088"/>
            <a:ext cx="702786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800600" y="6621463"/>
            <a:ext cx="43434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600" i="1">
                <a:solidFill>
                  <a:srgbClr val="000000"/>
                </a:solidFill>
              </a:rPr>
              <a:t>Kiuchi, T. et al. J. Cell Biol. 2007;177:465-476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halkboard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19059</TotalTime>
  <Words>1205</Words>
  <Application>Microsoft Office PowerPoint</Application>
  <PresentationFormat>On-screen Show (4:3)</PresentationFormat>
  <Paragraphs>345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Theme1</vt:lpstr>
      <vt:lpstr>Slide 1</vt:lpstr>
      <vt:lpstr>Monitoring molecular movement by microscopy</vt:lpstr>
      <vt:lpstr>FRAP Fluorescence Recovery after Photo-bleaching</vt:lpstr>
      <vt:lpstr>Measuring Cdc42 diffusion constant in yeast</vt:lpstr>
      <vt:lpstr>FLIP Fluorescence Loss in Photo-bleaching</vt:lpstr>
      <vt:lpstr>Photo-Activation (Better?) FRAP/FLIP alternative</vt:lpstr>
      <vt:lpstr>Photo-Activativatable Proteins</vt:lpstr>
      <vt:lpstr>Dronpa – photoswitchable on and off</vt:lpstr>
      <vt:lpstr>Tracking actin flow with Dronpa</vt:lpstr>
      <vt:lpstr>Hardware for photoactivation / photobleaching</vt:lpstr>
      <vt:lpstr>Laser-scanning confocal microscope</vt:lpstr>
      <vt:lpstr>Laser-scanning confocal microscope</vt:lpstr>
      <vt:lpstr>Laser-scanning confocal microscope</vt:lpstr>
      <vt:lpstr>Can control field of view with field iris</vt:lpstr>
      <vt:lpstr>Better idea: Spatial Light Modulator</vt:lpstr>
      <vt:lpstr>Digital Micromirror Device</vt:lpstr>
      <vt:lpstr>FLIM Fluorescence Lifetime Imaging</vt:lpstr>
      <vt:lpstr>FLIM Measurement approaches</vt:lpstr>
      <vt:lpstr>FLIM Examples</vt:lpstr>
      <vt:lpstr>Environment-sensitive fluorophores</vt:lpstr>
      <vt:lpstr>Environment-sensitive fluorophores</vt:lpstr>
      <vt:lpstr>Imaging Cdc42 activation</vt:lpstr>
      <vt:lpstr>Monitoring Cdc42 activation</vt:lpstr>
      <vt:lpstr>Fluorescence Resonance Energy Transfer</vt:lpstr>
      <vt:lpstr>Distance dependence of FRET</vt:lpstr>
      <vt:lpstr>Good FRET pairs</vt:lpstr>
      <vt:lpstr>FRET Theory</vt:lpstr>
      <vt:lpstr>Effects of FRET</vt:lpstr>
      <vt:lpstr>Measuring FRET</vt:lpstr>
      <vt:lpstr>Measuring FRET</vt:lpstr>
      <vt:lpstr>Measuring FRET</vt:lpstr>
      <vt:lpstr>Measuring FRET</vt:lpstr>
      <vt:lpstr>A problem: crosstalk into FRET channel</vt:lpstr>
      <vt:lpstr>Crosstalk correction</vt:lpstr>
      <vt:lpstr>Types of FRET experiments</vt:lpstr>
      <vt:lpstr>Types of FRET experiments</vt:lpstr>
      <vt:lpstr>Types of FRET experiments</vt:lpstr>
      <vt:lpstr>Using FRET to monitor Rac activation</vt:lpstr>
      <vt:lpstr>FCS Fluorescence Correlation Spectroscopy</vt:lpstr>
      <vt:lpstr>Image Correlation Spectroscopy Image FCS</vt:lpstr>
      <vt:lpstr>Image Correlation Spectroscopy</vt:lpstr>
      <vt:lpstr>Optical Tweezers</vt:lpstr>
      <vt:lpstr>Optical Tweezers How does it work?</vt:lpstr>
      <vt:lpstr>Holographic Optical Tweezers</vt:lpstr>
      <vt:lpstr>Further reading</vt:lpstr>
    </vt:vector>
  </TitlesOfParts>
  <Company>University of California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339</cp:revision>
  <dcterms:created xsi:type="dcterms:W3CDTF">2007-04-15T01:52:26Z</dcterms:created>
  <dcterms:modified xsi:type="dcterms:W3CDTF">2010-04-19T19:27:15Z</dcterms:modified>
</cp:coreProperties>
</file>